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59"/>
  </p:notesMasterIdLst>
  <p:sldIdLst>
    <p:sldId id="257" r:id="rId3"/>
    <p:sldId id="293" r:id="rId4"/>
    <p:sldId id="382" r:id="rId5"/>
    <p:sldId id="333" r:id="rId6"/>
    <p:sldId id="375" r:id="rId7"/>
    <p:sldId id="377" r:id="rId8"/>
    <p:sldId id="378" r:id="rId9"/>
    <p:sldId id="379" r:id="rId10"/>
    <p:sldId id="374" r:id="rId11"/>
    <p:sldId id="381" r:id="rId12"/>
    <p:sldId id="383" r:id="rId13"/>
    <p:sldId id="288" r:id="rId14"/>
    <p:sldId id="385" r:id="rId15"/>
    <p:sldId id="386" r:id="rId16"/>
    <p:sldId id="384" r:id="rId17"/>
    <p:sldId id="387" r:id="rId18"/>
    <p:sldId id="388" r:id="rId19"/>
    <p:sldId id="361" r:id="rId20"/>
    <p:sldId id="365" r:id="rId21"/>
    <p:sldId id="389" r:id="rId22"/>
    <p:sldId id="391" r:id="rId23"/>
    <p:sldId id="390" r:id="rId24"/>
    <p:sldId id="392" r:id="rId25"/>
    <p:sldId id="396" r:id="rId26"/>
    <p:sldId id="393" r:id="rId27"/>
    <p:sldId id="394" r:id="rId28"/>
    <p:sldId id="395" r:id="rId29"/>
    <p:sldId id="397" r:id="rId30"/>
    <p:sldId id="398" r:id="rId31"/>
    <p:sldId id="399" r:id="rId32"/>
    <p:sldId id="400" r:id="rId33"/>
    <p:sldId id="402" r:id="rId34"/>
    <p:sldId id="405" r:id="rId35"/>
    <p:sldId id="408" r:id="rId36"/>
    <p:sldId id="403" r:id="rId37"/>
    <p:sldId id="404" r:id="rId38"/>
    <p:sldId id="406" r:id="rId39"/>
    <p:sldId id="421" r:id="rId40"/>
    <p:sldId id="415" r:id="rId41"/>
    <p:sldId id="423" r:id="rId42"/>
    <p:sldId id="422" r:id="rId43"/>
    <p:sldId id="424" r:id="rId44"/>
    <p:sldId id="425" r:id="rId45"/>
    <p:sldId id="426" r:id="rId46"/>
    <p:sldId id="407" r:id="rId47"/>
    <p:sldId id="410" r:id="rId48"/>
    <p:sldId id="411" r:id="rId49"/>
    <p:sldId id="412" r:id="rId50"/>
    <p:sldId id="414" r:id="rId51"/>
    <p:sldId id="413" r:id="rId52"/>
    <p:sldId id="417" r:id="rId53"/>
    <p:sldId id="419" r:id="rId54"/>
    <p:sldId id="418" r:id="rId55"/>
    <p:sldId id="416" r:id="rId56"/>
    <p:sldId id="420"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78C7"/>
    <a:srgbClr val="C96055"/>
    <a:srgbClr val="0033CC"/>
    <a:srgbClr val="F25E6E"/>
    <a:srgbClr val="DB6413"/>
    <a:srgbClr val="0070C0"/>
    <a:srgbClr val="BFEDC8"/>
    <a:srgbClr val="2ACAAD"/>
    <a:srgbClr val="E5CEAE"/>
    <a:srgbClr val="D6D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2388" autoAdjust="0"/>
  </p:normalViewPr>
  <p:slideViewPr>
    <p:cSldViewPr snapToGrid="0">
      <p:cViewPr varScale="1">
        <p:scale>
          <a:sx n="106" d="100"/>
          <a:sy n="106" d="100"/>
        </p:scale>
        <p:origin x="1500" y="108"/>
      </p:cViewPr>
      <p:guideLst/>
    </p:cSldViewPr>
  </p:slideViewPr>
  <p:notesTextViewPr>
    <p:cViewPr>
      <p:scale>
        <a:sx n="3" d="2"/>
        <a:sy n="3" d="2"/>
      </p:scale>
      <p:origin x="0" y="0"/>
    </p:cViewPr>
  </p:notesTextViewPr>
  <p:notesViewPr>
    <p:cSldViewPr snapToGrid="0">
      <p:cViewPr varScale="1">
        <p:scale>
          <a:sx n="74" d="100"/>
          <a:sy n="74" d="100"/>
        </p:scale>
        <p:origin x="338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9B1BB-5F57-464B-858B-A4D1F6BDB0AB}"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81DCB-5C3D-4D9C-9BAD-883AC8C67B69}" type="slidenum">
              <a:rPr lang="zh-CN" altLang="en-US" smtClean="0"/>
              <a:t>‹#›</a:t>
            </a:fld>
            <a:endParaRPr lang="zh-CN" altLang="en-US"/>
          </a:p>
        </p:txBody>
      </p:sp>
    </p:spTree>
    <p:extLst>
      <p:ext uri="{BB962C8B-B14F-4D97-AF65-F5344CB8AC3E}">
        <p14:creationId xmlns:p14="http://schemas.microsoft.com/office/powerpoint/2010/main" val="21695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p:txBody>
          <a:bodyPr/>
          <a:lstStyle/>
          <a:p>
            <a:pPr eaLnBrk="1" fontAlgn="auto" hangingPunct="1">
              <a:spcBef>
                <a:spcPts val="0"/>
              </a:spcBef>
              <a:spcAft>
                <a:spcPts val="0"/>
              </a:spcAft>
              <a:defRPr/>
            </a:pPr>
            <a:endParaRPr lang="en-US" altLang="zh-CN" sz="1400" dirty="0">
              <a:latin typeface="+mn-ea"/>
            </a:endParaRPr>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CF17A848-5CDE-4717-89CE-F6BEAFDA47FB}" type="slidenum">
              <a:rPr lang="zh-CN" altLang="en-US" smtClean="0"/>
              <a:pPr eaLnBrk="1" fontAlgn="base" hangingPunct="1">
                <a:spcBef>
                  <a:spcPct val="0"/>
                </a:spcBef>
                <a:spcAft>
                  <a:spcPct val="0"/>
                </a:spcAft>
              </a:pPr>
              <a:t>1</a:t>
            </a:fld>
            <a:endParaRPr lang="en-US" altLang="zh-CN"/>
          </a:p>
        </p:txBody>
      </p:sp>
    </p:spTree>
    <p:extLst>
      <p:ext uri="{BB962C8B-B14F-4D97-AF65-F5344CB8AC3E}">
        <p14:creationId xmlns:p14="http://schemas.microsoft.com/office/powerpoint/2010/main" val="313800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9</a:t>
            </a:fld>
            <a:endParaRPr lang="zh-CN" altLang="en-US"/>
          </a:p>
        </p:txBody>
      </p:sp>
    </p:spTree>
    <p:extLst>
      <p:ext uri="{BB962C8B-B14F-4D97-AF65-F5344CB8AC3E}">
        <p14:creationId xmlns:p14="http://schemas.microsoft.com/office/powerpoint/2010/main" val="65242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38</a:t>
            </a:fld>
            <a:endParaRPr lang="zh-CN" altLang="en-US"/>
          </a:p>
        </p:txBody>
      </p:sp>
    </p:spTree>
    <p:extLst>
      <p:ext uri="{BB962C8B-B14F-4D97-AF65-F5344CB8AC3E}">
        <p14:creationId xmlns:p14="http://schemas.microsoft.com/office/powerpoint/2010/main" val="424005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42</a:t>
            </a:fld>
            <a:endParaRPr lang="zh-CN" altLang="en-US"/>
          </a:p>
        </p:txBody>
      </p:sp>
    </p:spTree>
    <p:extLst>
      <p:ext uri="{BB962C8B-B14F-4D97-AF65-F5344CB8AC3E}">
        <p14:creationId xmlns:p14="http://schemas.microsoft.com/office/powerpoint/2010/main" val="277029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43</a:t>
            </a:fld>
            <a:endParaRPr lang="zh-CN" altLang="en-US"/>
          </a:p>
        </p:txBody>
      </p:sp>
    </p:spTree>
    <p:extLst>
      <p:ext uri="{BB962C8B-B14F-4D97-AF65-F5344CB8AC3E}">
        <p14:creationId xmlns:p14="http://schemas.microsoft.com/office/powerpoint/2010/main" val="74264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44</a:t>
            </a:fld>
            <a:endParaRPr lang="zh-CN" altLang="en-US"/>
          </a:p>
        </p:txBody>
      </p:sp>
    </p:spTree>
    <p:extLst>
      <p:ext uri="{BB962C8B-B14F-4D97-AF65-F5344CB8AC3E}">
        <p14:creationId xmlns:p14="http://schemas.microsoft.com/office/powerpoint/2010/main" val="92972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47</a:t>
            </a:fld>
            <a:endParaRPr lang="zh-CN" altLang="en-US"/>
          </a:p>
        </p:txBody>
      </p:sp>
    </p:spTree>
    <p:extLst>
      <p:ext uri="{BB962C8B-B14F-4D97-AF65-F5344CB8AC3E}">
        <p14:creationId xmlns:p14="http://schemas.microsoft.com/office/powerpoint/2010/main" val="210738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81DCB-5C3D-4D9C-9BAD-883AC8C67B69}" type="slidenum">
              <a:rPr lang="zh-CN" altLang="en-US" smtClean="0"/>
              <a:t>55</a:t>
            </a:fld>
            <a:endParaRPr lang="zh-CN" altLang="en-US"/>
          </a:p>
        </p:txBody>
      </p:sp>
    </p:spTree>
    <p:extLst>
      <p:ext uri="{BB962C8B-B14F-4D97-AF65-F5344CB8AC3E}">
        <p14:creationId xmlns:p14="http://schemas.microsoft.com/office/powerpoint/2010/main" val="181872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881DCB-5C3D-4D9C-9BAD-883AC8C67B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154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855477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2589988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1680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9525" y="738188"/>
            <a:ext cx="705643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Line 22"/>
          <p:cNvSpPr>
            <a:spLocks noChangeShapeType="1"/>
          </p:cNvSpPr>
          <p:nvPr userDrawn="1"/>
        </p:nvSpPr>
        <p:spPr bwMode="auto">
          <a:xfrm>
            <a:off x="611188" y="115888"/>
            <a:ext cx="0" cy="520700"/>
          </a:xfrm>
          <a:prstGeom prst="line">
            <a:avLst/>
          </a:prstGeom>
          <a:noFill/>
          <a:ln w="127000" cmpd="tri">
            <a:solidFill>
              <a:srgbClr val="C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 name="矩形 3"/>
          <p:cNvSpPr/>
          <p:nvPr userDrawn="1"/>
        </p:nvSpPr>
        <p:spPr>
          <a:xfrm>
            <a:off x="0" y="6496050"/>
            <a:ext cx="4551656" cy="36194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4551656" y="6496050"/>
            <a:ext cx="4592343" cy="3619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8"/>
          <p:cNvSpPr txBox="1">
            <a:spLocks noChangeArrowheads="1"/>
          </p:cNvSpPr>
          <p:nvPr userDrawn="1"/>
        </p:nvSpPr>
        <p:spPr bwMode="auto">
          <a:xfrm>
            <a:off x="1164210" y="6496049"/>
            <a:ext cx="22232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00000"/>
              </a:lnSpc>
            </a:pPr>
            <a:r>
              <a:rPr kumimoji="1" lang="zh-CN" altLang="en-US" sz="1600" b="1" dirty="0" smtClean="0">
                <a:solidFill>
                  <a:srgbClr val="0070C0"/>
                </a:solidFill>
                <a:latin typeface="微软雅黑" pitchFamily="34" charset="-122"/>
                <a:ea typeface="微软雅黑" pitchFamily="34" charset="-122"/>
              </a:rPr>
              <a:t>重庆大学光电工程学院</a:t>
            </a:r>
            <a:endParaRPr kumimoji="1" lang="en-US" altLang="zh-CN" sz="1600" b="1" dirty="0">
              <a:solidFill>
                <a:srgbClr val="0070C0"/>
              </a:solidFill>
              <a:latin typeface="微软雅黑" pitchFamily="34" charset="-122"/>
              <a:ea typeface="微软雅黑" pitchFamily="34" charset="-122"/>
            </a:endParaRPr>
          </a:p>
        </p:txBody>
      </p:sp>
      <p:sp>
        <p:nvSpPr>
          <p:cNvPr id="7" name="TextBox 8"/>
          <p:cNvSpPr txBox="1">
            <a:spLocks noChangeArrowheads="1"/>
          </p:cNvSpPr>
          <p:nvPr userDrawn="1"/>
        </p:nvSpPr>
        <p:spPr bwMode="auto">
          <a:xfrm>
            <a:off x="5823089" y="6519446"/>
            <a:ext cx="2049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00000"/>
              </a:lnSpc>
            </a:pPr>
            <a:r>
              <a:rPr kumimoji="1" lang="zh-CN" altLang="en-US" sz="1600" b="1" dirty="0" smtClean="0">
                <a:solidFill>
                  <a:schemeClr val="bg1"/>
                </a:solidFill>
                <a:latin typeface="微软雅黑" pitchFamily="34" charset="-122"/>
                <a:ea typeface="微软雅黑" pitchFamily="34" charset="-122"/>
              </a:rPr>
              <a:t>图像信息处理实验室</a:t>
            </a:r>
            <a:endParaRPr kumimoji="1"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241519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137479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322331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136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9525" y="738188"/>
            <a:ext cx="705643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Line 22"/>
          <p:cNvSpPr>
            <a:spLocks noChangeShapeType="1"/>
          </p:cNvSpPr>
          <p:nvPr userDrawn="1"/>
        </p:nvSpPr>
        <p:spPr bwMode="auto">
          <a:xfrm>
            <a:off x="611188" y="115888"/>
            <a:ext cx="0" cy="520700"/>
          </a:xfrm>
          <a:prstGeom prst="line">
            <a:avLst/>
          </a:prstGeom>
          <a:noFill/>
          <a:ln w="127000" cmpd="tri">
            <a:solidFill>
              <a:srgbClr val="C0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 name="矩形 3"/>
          <p:cNvSpPr/>
          <p:nvPr userDrawn="1"/>
        </p:nvSpPr>
        <p:spPr>
          <a:xfrm>
            <a:off x="0" y="6496050"/>
            <a:ext cx="4551656" cy="36194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4551656" y="6496050"/>
            <a:ext cx="4592343" cy="3619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8"/>
          <p:cNvSpPr txBox="1">
            <a:spLocks noChangeArrowheads="1"/>
          </p:cNvSpPr>
          <p:nvPr userDrawn="1"/>
        </p:nvSpPr>
        <p:spPr bwMode="auto">
          <a:xfrm>
            <a:off x="979947" y="6496049"/>
            <a:ext cx="2591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pPr>
            <a:r>
              <a:rPr kumimoji="1" lang="zh-CN" altLang="en-US" sz="1600" b="1" dirty="0" smtClean="0">
                <a:solidFill>
                  <a:srgbClr val="0070C0"/>
                </a:solidFill>
                <a:latin typeface="微软雅黑" pitchFamily="34" charset="-122"/>
                <a:ea typeface="微软雅黑" pitchFamily="34" charset="-122"/>
              </a:rPr>
              <a:t>重庆大学光电工程学院</a:t>
            </a:r>
            <a:endParaRPr kumimoji="1" lang="en-US" altLang="zh-CN" sz="1600" b="1" dirty="0">
              <a:solidFill>
                <a:srgbClr val="0070C0"/>
              </a:solidFill>
              <a:latin typeface="微软雅黑" pitchFamily="34" charset="-122"/>
              <a:ea typeface="微软雅黑" pitchFamily="34" charset="-122"/>
            </a:endParaRPr>
          </a:p>
        </p:txBody>
      </p:sp>
      <p:sp>
        <p:nvSpPr>
          <p:cNvPr id="7" name="TextBox 8"/>
          <p:cNvSpPr txBox="1">
            <a:spLocks noChangeArrowheads="1"/>
          </p:cNvSpPr>
          <p:nvPr userDrawn="1"/>
        </p:nvSpPr>
        <p:spPr bwMode="auto">
          <a:xfrm>
            <a:off x="5887528" y="6519444"/>
            <a:ext cx="20933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pPr>
            <a:r>
              <a:rPr kumimoji="1" lang="zh-CN" altLang="en-US" sz="1600" b="1" dirty="0" smtClean="0">
                <a:solidFill>
                  <a:schemeClr val="bg1"/>
                </a:solidFill>
                <a:latin typeface="微软雅黑" pitchFamily="34" charset="-122"/>
                <a:ea typeface="微软雅黑" pitchFamily="34" charset="-122"/>
              </a:rPr>
              <a:t>图像信息处理研究室</a:t>
            </a:r>
            <a:endParaRPr kumimoji="1"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798404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633510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C14FA-2F6D-4FF9-B3E3-6DDBD2FDBCF3}" type="datetimeFigureOut">
              <a:rPr lang="zh-CN" altLang="en-US" smtClean="0"/>
              <a:t>2020/11/9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DB5A5-CC12-42C7-B177-E1DCE8753D2B}" type="slidenum">
              <a:rPr lang="zh-CN" altLang="en-US" smtClean="0"/>
              <a:t>‹#›</a:t>
            </a:fld>
            <a:endParaRPr lang="zh-CN" altLang="en-US"/>
          </a:p>
        </p:txBody>
      </p:sp>
    </p:spTree>
    <p:extLst>
      <p:ext uri="{BB962C8B-B14F-4D97-AF65-F5344CB8AC3E}">
        <p14:creationId xmlns:p14="http://schemas.microsoft.com/office/powerpoint/2010/main" val="399829024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emf"/><Relationship Id="rId1" Type="http://schemas.openxmlformats.org/officeDocument/2006/relationships/slideLayout" Target="../slideLayouts/slideLayout4.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6.jpeg"/><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8" Type="http://schemas.openxmlformats.org/officeDocument/2006/relationships/image" Target="../media/image82.jpeg"/><Relationship Id="rId3" Type="http://schemas.microsoft.com/office/2007/relationships/hdphoto" Target="../media/hdphoto2.wdp"/><Relationship Id="rId7" Type="http://schemas.openxmlformats.org/officeDocument/2006/relationships/image" Target="../media/image81.emf"/><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9.jpg"/></Relationships>
</file>

<file path=ppt/slides/_rels/slide4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4.xml"/><Relationship Id="rId7" Type="http://schemas.openxmlformats.org/officeDocument/2006/relationships/image" Target="../media/image9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frontiersin.org/journals/451"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89.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EC0948-BE22-4399-BEE7-7F7ED251D310}"/>
              </a:ext>
            </a:extLst>
          </p:cNvPr>
          <p:cNvGrpSpPr/>
          <p:nvPr/>
        </p:nvGrpSpPr>
        <p:grpSpPr>
          <a:xfrm>
            <a:off x="3754" y="1351910"/>
            <a:ext cx="9166224" cy="1180361"/>
            <a:chOff x="3754" y="1461239"/>
            <a:chExt cx="9166224" cy="2343150"/>
          </a:xfrm>
        </p:grpSpPr>
        <p:sp>
          <p:nvSpPr>
            <p:cNvPr id="10" name="矩形 9"/>
            <p:cNvSpPr/>
            <p:nvPr/>
          </p:nvSpPr>
          <p:spPr>
            <a:xfrm>
              <a:off x="6929" y="1461239"/>
              <a:ext cx="9144000" cy="2232025"/>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16454" y="3758351"/>
              <a:ext cx="9144000" cy="46038"/>
            </a:xfrm>
            <a:prstGeom prst="rect">
              <a:avLst/>
            </a:prstGeom>
            <a:solidFill>
              <a:srgbClr val="FA5A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124" name="图片 11"/>
            <p:cNvPicPr>
              <a:picLocks/>
            </p:cNvPicPr>
            <p:nvPr/>
          </p:nvPicPr>
          <p:blipFill>
            <a:blip r:embed="rId3">
              <a:extLst>
                <a:ext uri="{28A0092B-C50C-407E-A947-70E740481C1C}">
                  <a14:useLocalDpi xmlns:a14="http://schemas.microsoft.com/office/drawing/2010/main" val="0"/>
                </a:ext>
              </a:extLst>
            </a:blip>
            <a:srcRect t="25529" b="47253"/>
            <a:stretch>
              <a:fillRect/>
            </a:stretch>
          </p:blipFill>
          <p:spPr bwMode="auto">
            <a:xfrm>
              <a:off x="3754" y="1461239"/>
              <a:ext cx="9153525" cy="2232025"/>
            </a:xfrm>
            <a:prstGeom prst="rect">
              <a:avLst/>
            </a:prstGeom>
            <a:solidFill>
              <a:schemeClr val="accent1">
                <a:lumMod val="75000"/>
              </a:schemeClr>
            </a:solidFill>
            <a:ln>
              <a:noFill/>
            </a:ln>
            <a:extLst/>
          </p:spPr>
        </p:pic>
        <p:sp>
          <p:nvSpPr>
            <p:cNvPr id="9" name="Text Box 4"/>
            <p:cNvSpPr txBox="1">
              <a:spLocks noChangeArrowheads="1"/>
            </p:cNvSpPr>
            <p:nvPr/>
          </p:nvSpPr>
          <p:spPr bwMode="auto">
            <a:xfrm>
              <a:off x="16454" y="2015435"/>
              <a:ext cx="9153524" cy="1160844"/>
            </a:xfrm>
            <a:prstGeom prst="rect">
              <a:avLst/>
            </a:prstGeom>
            <a:noFill/>
            <a:ln>
              <a:noFill/>
            </a:ln>
            <a:effectLst>
              <a:outerShdw blurRad="50800" dist="38100" dir="5400000" algn="t" rotWithShape="0">
                <a:prstClr val="black">
                  <a:alpha val="40000"/>
                </a:prstClr>
              </a:outerShdw>
            </a:effectLs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zh-CN" alt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Times New Roman" panose="02020603050405020304" pitchFamily="18" charset="0"/>
                </a:rPr>
                <a:t>重庆大学</a:t>
              </a:r>
              <a:r>
                <a:rPr lang="en-US" altLang="zh-CN"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Times New Roman" panose="02020603050405020304" pitchFamily="18" charset="0"/>
                </a:rPr>
                <a:t>光电工程学院</a:t>
              </a:r>
              <a:endParaRPr lang="zh-CN"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TextBox 1"/>
          <p:cNvSpPr txBox="1"/>
          <p:nvPr/>
        </p:nvSpPr>
        <p:spPr>
          <a:xfrm>
            <a:off x="864907" y="4393308"/>
            <a:ext cx="7275038" cy="1461939"/>
          </a:xfrm>
          <a:prstGeom prst="rect">
            <a:avLst/>
          </a:prstGeom>
          <a:noFill/>
        </p:spPr>
        <p:txBody>
          <a:bodyPr wrap="square" rtlCol="0">
            <a:spAutoFit/>
          </a:bodyPr>
          <a:lstStyle/>
          <a:p>
            <a:pPr algn="ctr">
              <a:lnSpc>
                <a:spcPct val="150000"/>
              </a:lnSpc>
              <a:spcAft>
                <a:spcPts val="600"/>
              </a:spcAft>
            </a:pPr>
            <a:r>
              <a:rPr lang="zh-CN" altLang="en-US" sz="2800" b="1" dirty="0">
                <a:solidFill>
                  <a:srgbClr val="254061"/>
                </a:solidFill>
                <a:latin typeface="微软雅黑" pitchFamily="34" charset="-122"/>
                <a:ea typeface="微软雅黑" pitchFamily="34" charset="-122"/>
              </a:rPr>
              <a:t>汇 报 人 ：黄 </a:t>
            </a:r>
            <a:r>
              <a:rPr lang="zh-CN" altLang="en-US" sz="2800" b="1" dirty="0" smtClean="0">
                <a:solidFill>
                  <a:srgbClr val="254061"/>
                </a:solidFill>
                <a:latin typeface="微软雅黑" pitchFamily="34" charset="-122"/>
                <a:ea typeface="微软雅黑" pitchFamily="34" charset="-122"/>
              </a:rPr>
              <a:t>鸿</a:t>
            </a:r>
            <a:endParaRPr lang="en-US" altLang="zh-CN" sz="2800" b="1" dirty="0" smtClean="0">
              <a:solidFill>
                <a:srgbClr val="254061"/>
              </a:solidFill>
              <a:latin typeface="微软雅黑" pitchFamily="34" charset="-122"/>
              <a:ea typeface="微软雅黑" pitchFamily="34" charset="-122"/>
            </a:endParaRPr>
          </a:p>
          <a:p>
            <a:pPr algn="ctr">
              <a:lnSpc>
                <a:spcPct val="150000"/>
              </a:lnSpc>
              <a:spcAft>
                <a:spcPts val="600"/>
              </a:spcAft>
            </a:pPr>
            <a:r>
              <a:rPr lang="zh-CN" altLang="en-US" sz="2800" b="1" dirty="0" smtClean="0">
                <a:solidFill>
                  <a:srgbClr val="254061"/>
                </a:solidFill>
                <a:latin typeface="微软雅黑" pitchFamily="34" charset="-122"/>
                <a:ea typeface="微软雅黑" pitchFamily="34" charset="-122"/>
              </a:rPr>
              <a:t>邮  箱：</a:t>
            </a:r>
            <a:r>
              <a:rPr lang="en-US" altLang="zh-CN" sz="2800" b="1" dirty="0" smtClean="0">
                <a:solidFill>
                  <a:srgbClr val="254061"/>
                </a:solidFill>
                <a:latin typeface="微软雅黑" pitchFamily="34" charset="-122"/>
                <a:ea typeface="微软雅黑" pitchFamily="34" charset="-122"/>
              </a:rPr>
              <a:t>hhuang@cqu.edu.cn</a:t>
            </a:r>
            <a:endParaRPr lang="en-US" altLang="zh-CN" sz="2800" b="1" dirty="0">
              <a:solidFill>
                <a:srgbClr val="254061"/>
              </a:solidFill>
              <a:latin typeface="微软雅黑" pitchFamily="34" charset="-122"/>
              <a:ea typeface="微软雅黑" pitchFamily="34" charset="-122"/>
            </a:endParaRPr>
          </a:p>
        </p:txBody>
      </p:sp>
      <p:pic>
        <p:nvPicPr>
          <p:cNvPr id="1026" name="Picture 2" descr="\\Mac\Home\Desktop\cqu-std\nowv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207087"/>
            <a:ext cx="2808312" cy="8865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9E30353-1EAC-4DC9-9088-CA6CA13D8FE8}"/>
              </a:ext>
            </a:extLst>
          </p:cNvPr>
          <p:cNvSpPr/>
          <p:nvPr/>
        </p:nvSpPr>
        <p:spPr>
          <a:xfrm>
            <a:off x="864907" y="2918441"/>
            <a:ext cx="7749295" cy="1200329"/>
          </a:xfrm>
          <a:prstGeom prst="rect">
            <a:avLst/>
          </a:prstGeom>
        </p:spPr>
        <p:txBody>
          <a:bodyPr wrap="square">
            <a:spAutoFit/>
          </a:bodyPr>
          <a:lstStyle/>
          <a:p>
            <a:pPr lvl="0" algn="ctr">
              <a:lnSpc>
                <a:spcPct val="150000"/>
              </a:lnSpc>
            </a:pPr>
            <a:r>
              <a:rPr lang="zh-CN" altLang="en-US" sz="4800" b="1" dirty="0" smtClean="0">
                <a:solidFill>
                  <a:srgbClr val="254061"/>
                </a:solidFill>
                <a:latin typeface="微软雅黑" pitchFamily="34" charset="-122"/>
                <a:ea typeface="微软雅黑" pitchFamily="34" charset="-122"/>
              </a:rPr>
              <a:t>图像信息处理实验室介绍</a:t>
            </a:r>
            <a:endParaRPr lang="en-US" altLang="zh-CN" sz="4800" b="1" dirty="0">
              <a:solidFill>
                <a:srgbClr val="254061"/>
              </a:solidFill>
              <a:latin typeface="微软雅黑" pitchFamily="34" charset="-122"/>
              <a:ea typeface="微软雅黑" pitchFamily="34" charset="-122"/>
            </a:endParaRPr>
          </a:p>
        </p:txBody>
      </p:sp>
    </p:spTree>
    <p:extLst>
      <p:ext uri="{BB962C8B-B14F-4D97-AF65-F5344CB8AC3E}">
        <p14:creationId xmlns:p14="http://schemas.microsoft.com/office/powerpoint/2010/main" val="4231652294"/>
      </p:ext>
    </p:extLst>
  </p:cSld>
  <p:clrMapOvr>
    <a:masterClrMapping/>
  </p:clrMapOvr>
  <p:transition/>
  <p:timing>
    <p:tnLst>
      <p:par>
        <p:cTn id="1" dur="indefinite" restart="never" nodeType="tmRoot"/>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研究方向及领域</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8" name="Text Box 5"/>
          <p:cNvSpPr txBox="1">
            <a:spLocks noChangeArrowheads="1"/>
          </p:cNvSpPr>
          <p:nvPr/>
        </p:nvSpPr>
        <p:spPr bwMode="gray">
          <a:xfrm>
            <a:off x="171274" y="1239256"/>
            <a:ext cx="1046831" cy="4619188"/>
          </a:xfrm>
          <a:prstGeom prst="rect">
            <a:avLst/>
          </a:prstGeom>
          <a:solidFill>
            <a:srgbClr val="75A0DD"/>
          </a:solidFill>
          <a:ln w="9525" algn="ctr">
            <a:noFill/>
            <a:miter lim="800000"/>
            <a:headEnd/>
            <a:tailEnd/>
          </a:ln>
          <a:effectLst>
            <a:outerShdw blurRad="50800" dist="38100" dir="2700000" algn="tl" rotWithShape="0">
              <a:prstClr val="black">
                <a:alpha val="40000"/>
              </a:prstClr>
            </a:outerShdw>
          </a:effectLst>
        </p:spPr>
        <p:txBody>
          <a:bodyPr anchor="ctr" anchorCtr="0">
            <a:noAutofit/>
          </a:bodyPr>
          <a:lstStyle/>
          <a:p>
            <a:pPr algn="ctr" eaLnBrk="0" hangingPunct="0">
              <a:defRPr/>
            </a:pPr>
            <a:r>
              <a:rPr lang="zh-CN" altLang="en-US" sz="2800" b="1" dirty="0" smtClean="0">
                <a:solidFill>
                  <a:schemeClr val="bg1"/>
                </a:solidFill>
                <a:ea typeface="隶书" pitchFamily="49" charset="-122"/>
              </a:rPr>
              <a:t>四大研究方向主要科研任务</a:t>
            </a:r>
            <a:endParaRPr lang="zh-CN" altLang="en-US" sz="2800" b="1" dirty="0">
              <a:solidFill>
                <a:schemeClr val="bg1"/>
              </a:solidFill>
              <a:ea typeface="隶书" pitchFamily="49" charset="-122"/>
            </a:endParaRPr>
          </a:p>
        </p:txBody>
      </p:sp>
      <p:sp>
        <p:nvSpPr>
          <p:cNvPr id="29" name="Text Box 6"/>
          <p:cNvSpPr txBox="1">
            <a:spLocks noChangeArrowheads="1"/>
          </p:cNvSpPr>
          <p:nvPr/>
        </p:nvSpPr>
        <p:spPr bwMode="gray">
          <a:xfrm>
            <a:off x="3532420" y="3654499"/>
            <a:ext cx="5355772" cy="923330"/>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smtClean="0">
                <a:solidFill>
                  <a:srgbClr val="003399"/>
                </a:solidFill>
                <a:latin typeface="华文中宋" pitchFamily="2" charset="-122"/>
                <a:ea typeface="华文中宋" pitchFamily="2" charset="-122"/>
              </a:rPr>
              <a:t>重点开展医学</a:t>
            </a:r>
            <a:r>
              <a:rPr lang="zh-CN" altLang="en-US" dirty="0">
                <a:solidFill>
                  <a:srgbClr val="003399"/>
                </a:solidFill>
                <a:latin typeface="华文中宋" pitchFamily="2" charset="-122"/>
                <a:ea typeface="华文中宋" pitchFamily="2" charset="-122"/>
              </a:rPr>
              <a:t>大数据分析、医学影像辅助诊断</a:t>
            </a:r>
            <a:r>
              <a:rPr lang="zh-CN" altLang="en-US" dirty="0" smtClean="0">
                <a:solidFill>
                  <a:srgbClr val="003399"/>
                </a:solidFill>
                <a:latin typeface="华文中宋" pitchFamily="2" charset="-122"/>
                <a:ea typeface="华文中宋" pitchFamily="2" charset="-122"/>
              </a:rPr>
              <a:t>软件开发以及基于深度学习的影像</a:t>
            </a:r>
            <a:r>
              <a:rPr lang="zh-CN" altLang="en-US" dirty="0">
                <a:solidFill>
                  <a:srgbClr val="003399"/>
                </a:solidFill>
                <a:latin typeface="华文中宋" pitchFamily="2" charset="-122"/>
                <a:ea typeface="华文中宋" pitchFamily="2" charset="-122"/>
              </a:rPr>
              <a:t>组学癌症</a:t>
            </a:r>
            <a:r>
              <a:rPr lang="zh-CN" altLang="en-US" dirty="0" smtClean="0">
                <a:solidFill>
                  <a:srgbClr val="003399"/>
                </a:solidFill>
                <a:latin typeface="华文中宋" pitchFamily="2" charset="-122"/>
                <a:ea typeface="华文中宋" pitchFamily="2" charset="-122"/>
              </a:rPr>
              <a:t>预测模型构建等研究</a:t>
            </a:r>
            <a:endParaRPr lang="zh-CN" altLang="en-US" dirty="0">
              <a:solidFill>
                <a:srgbClr val="003399"/>
              </a:solidFill>
              <a:latin typeface="华文中宋" pitchFamily="2" charset="-122"/>
              <a:ea typeface="华文中宋" pitchFamily="2" charset="-122"/>
            </a:endParaRPr>
          </a:p>
        </p:txBody>
      </p:sp>
      <p:sp>
        <p:nvSpPr>
          <p:cNvPr id="40" name="Text Box 6"/>
          <p:cNvSpPr txBox="1">
            <a:spLocks noChangeArrowheads="1"/>
          </p:cNvSpPr>
          <p:nvPr/>
        </p:nvSpPr>
        <p:spPr bwMode="gray">
          <a:xfrm>
            <a:off x="1580605" y="1494519"/>
            <a:ext cx="1615439" cy="707886"/>
          </a:xfrm>
          <a:prstGeom prst="rect">
            <a:avLst/>
          </a:prstGeom>
          <a:solidFill>
            <a:schemeClr val="accent2">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 高光谱遥感</a:t>
            </a:r>
            <a:endParaRPr lang="en-US" altLang="zh-CN" sz="2000" b="1" dirty="0" smtClean="0">
              <a:solidFill>
                <a:schemeClr val="accent6">
                  <a:lumMod val="75000"/>
                </a:schemeClr>
              </a:solidFill>
              <a:latin typeface="华文中宋" pitchFamily="2" charset="-122"/>
              <a:ea typeface="华文中宋" pitchFamily="2" charset="-122"/>
            </a:endParaRPr>
          </a:p>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图像处理</a:t>
            </a:r>
            <a:endParaRPr lang="zh-CN" altLang="en-US" sz="2000" b="1" dirty="0">
              <a:solidFill>
                <a:schemeClr val="accent6">
                  <a:lumMod val="75000"/>
                </a:schemeClr>
              </a:solidFill>
              <a:latin typeface="华文中宋" pitchFamily="2" charset="-122"/>
              <a:ea typeface="华文中宋" pitchFamily="2" charset="-122"/>
            </a:endParaRPr>
          </a:p>
        </p:txBody>
      </p:sp>
      <p:sp>
        <p:nvSpPr>
          <p:cNvPr id="45" name="Text Box 6"/>
          <p:cNvSpPr txBox="1">
            <a:spLocks noChangeArrowheads="1"/>
          </p:cNvSpPr>
          <p:nvPr/>
        </p:nvSpPr>
        <p:spPr bwMode="gray">
          <a:xfrm>
            <a:off x="1580605" y="2605970"/>
            <a:ext cx="1615439" cy="707886"/>
          </a:xfrm>
          <a:prstGeom prst="rect">
            <a:avLst/>
          </a:prstGeom>
          <a:solidFill>
            <a:schemeClr val="accent2">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高分辨率遥感图像处理</a:t>
            </a:r>
            <a:endParaRPr lang="zh-CN" altLang="en-US" sz="2000" b="1" dirty="0">
              <a:solidFill>
                <a:schemeClr val="accent6">
                  <a:lumMod val="75000"/>
                </a:schemeClr>
              </a:solidFill>
              <a:latin typeface="华文中宋" pitchFamily="2" charset="-122"/>
              <a:ea typeface="华文中宋" pitchFamily="2" charset="-122"/>
            </a:endParaRPr>
          </a:p>
        </p:txBody>
      </p:sp>
      <p:sp>
        <p:nvSpPr>
          <p:cNvPr id="47" name="Text Box 6"/>
          <p:cNvSpPr txBox="1">
            <a:spLocks noChangeArrowheads="1"/>
          </p:cNvSpPr>
          <p:nvPr/>
        </p:nvSpPr>
        <p:spPr bwMode="gray">
          <a:xfrm>
            <a:off x="1580605" y="3762221"/>
            <a:ext cx="1615439" cy="707886"/>
          </a:xfrm>
          <a:prstGeom prst="rect">
            <a:avLst/>
          </a:prstGeom>
          <a:solidFill>
            <a:schemeClr val="accent2">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医学图像</a:t>
            </a:r>
            <a:endParaRPr lang="en-US" altLang="zh-CN" sz="2000" b="1" dirty="0" smtClean="0">
              <a:solidFill>
                <a:schemeClr val="accent6">
                  <a:lumMod val="75000"/>
                </a:schemeClr>
              </a:solidFill>
              <a:latin typeface="华文中宋" pitchFamily="2" charset="-122"/>
              <a:ea typeface="华文中宋" pitchFamily="2" charset="-122"/>
            </a:endParaRPr>
          </a:p>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智能处理</a:t>
            </a:r>
            <a:endParaRPr lang="zh-CN" altLang="en-US" sz="2000" b="1" dirty="0">
              <a:solidFill>
                <a:schemeClr val="accent6">
                  <a:lumMod val="75000"/>
                </a:schemeClr>
              </a:solidFill>
              <a:latin typeface="华文中宋" pitchFamily="2" charset="-122"/>
              <a:ea typeface="华文中宋" pitchFamily="2" charset="-122"/>
            </a:endParaRPr>
          </a:p>
        </p:txBody>
      </p:sp>
      <p:sp>
        <p:nvSpPr>
          <p:cNvPr id="48" name="Text Box 6"/>
          <p:cNvSpPr txBox="1">
            <a:spLocks noChangeArrowheads="1"/>
          </p:cNvSpPr>
          <p:nvPr/>
        </p:nvSpPr>
        <p:spPr bwMode="gray">
          <a:xfrm>
            <a:off x="1580606" y="4918472"/>
            <a:ext cx="1615439" cy="707886"/>
          </a:xfrm>
          <a:prstGeom prst="rect">
            <a:avLst/>
          </a:prstGeom>
          <a:solidFill>
            <a:schemeClr val="accent2">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视频目标</a:t>
            </a:r>
            <a:endParaRPr lang="en-US" altLang="zh-CN" sz="2000" b="1" dirty="0" smtClean="0">
              <a:solidFill>
                <a:schemeClr val="accent6">
                  <a:lumMod val="75000"/>
                </a:schemeClr>
              </a:solidFill>
              <a:latin typeface="华文中宋" pitchFamily="2" charset="-122"/>
              <a:ea typeface="华文中宋" pitchFamily="2" charset="-122"/>
            </a:endParaRPr>
          </a:p>
          <a:p>
            <a:pPr algn="ctr" eaLnBrk="0" hangingPunct="0">
              <a:defRPr/>
            </a:pPr>
            <a:r>
              <a:rPr lang="zh-CN" altLang="en-US" sz="2000" b="1" dirty="0" smtClean="0">
                <a:solidFill>
                  <a:schemeClr val="accent6">
                    <a:lumMod val="75000"/>
                  </a:schemeClr>
                </a:solidFill>
                <a:latin typeface="华文中宋" pitchFamily="2" charset="-122"/>
                <a:ea typeface="华文中宋" pitchFamily="2" charset="-122"/>
              </a:rPr>
              <a:t>识别追踪</a:t>
            </a:r>
            <a:endParaRPr lang="zh-CN" altLang="en-US" sz="2000" b="1" dirty="0">
              <a:solidFill>
                <a:schemeClr val="accent6">
                  <a:lumMod val="75000"/>
                </a:schemeClr>
              </a:solidFill>
              <a:latin typeface="华文中宋" pitchFamily="2" charset="-122"/>
              <a:ea typeface="华文中宋" pitchFamily="2" charset="-122"/>
            </a:endParaRPr>
          </a:p>
        </p:txBody>
      </p:sp>
      <p:sp>
        <p:nvSpPr>
          <p:cNvPr id="50" name="Text Box 6"/>
          <p:cNvSpPr txBox="1">
            <a:spLocks noChangeArrowheads="1"/>
          </p:cNvSpPr>
          <p:nvPr/>
        </p:nvSpPr>
        <p:spPr bwMode="gray">
          <a:xfrm>
            <a:off x="3532420" y="2498248"/>
            <a:ext cx="5355772" cy="923330"/>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smtClean="0">
                <a:solidFill>
                  <a:srgbClr val="003399"/>
                </a:solidFill>
                <a:latin typeface="华文中宋" pitchFamily="2" charset="-122"/>
                <a:ea typeface="华文中宋" pitchFamily="2" charset="-122"/>
              </a:rPr>
              <a:t>以大场景、多时项高分辨率遥感图像为研究对象开展大尺度遥感图像拼接矫正预处理及地物目标识别和场景分类等研究</a:t>
            </a:r>
            <a:endParaRPr lang="en-US" altLang="zh-CN" dirty="0" smtClean="0">
              <a:solidFill>
                <a:srgbClr val="003399"/>
              </a:solidFill>
              <a:latin typeface="华文中宋" pitchFamily="2" charset="-122"/>
              <a:ea typeface="华文中宋" pitchFamily="2" charset="-122"/>
            </a:endParaRPr>
          </a:p>
        </p:txBody>
      </p:sp>
      <p:sp>
        <p:nvSpPr>
          <p:cNvPr id="52" name="Text Box 6"/>
          <p:cNvSpPr txBox="1">
            <a:spLocks noChangeArrowheads="1"/>
          </p:cNvSpPr>
          <p:nvPr/>
        </p:nvSpPr>
        <p:spPr bwMode="gray">
          <a:xfrm>
            <a:off x="3532420" y="1386797"/>
            <a:ext cx="5355772" cy="923330"/>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smtClean="0">
                <a:solidFill>
                  <a:srgbClr val="003399"/>
                </a:solidFill>
                <a:latin typeface="华文中宋" pitchFamily="2" charset="-122"/>
                <a:ea typeface="华文中宋" pitchFamily="2" charset="-122"/>
              </a:rPr>
              <a:t>针对高光谱遥感图像的高维光谱特性开展非线性特征提取算法设计、低维特征空间嵌入模型以及地物精细分类模型构建等研究</a:t>
            </a:r>
            <a:endParaRPr lang="zh-CN" altLang="en-US" dirty="0">
              <a:solidFill>
                <a:srgbClr val="003399"/>
              </a:solidFill>
              <a:latin typeface="华文中宋" pitchFamily="2" charset="-122"/>
              <a:ea typeface="华文中宋" pitchFamily="2" charset="-122"/>
            </a:endParaRPr>
          </a:p>
        </p:txBody>
      </p:sp>
      <p:sp>
        <p:nvSpPr>
          <p:cNvPr id="56" name="Text Box 6"/>
          <p:cNvSpPr txBox="1">
            <a:spLocks noChangeArrowheads="1"/>
          </p:cNvSpPr>
          <p:nvPr/>
        </p:nvSpPr>
        <p:spPr bwMode="gray">
          <a:xfrm>
            <a:off x="3593382" y="4810750"/>
            <a:ext cx="5355772" cy="923330"/>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smtClean="0">
                <a:solidFill>
                  <a:srgbClr val="003399"/>
                </a:solidFill>
                <a:latin typeface="华文中宋" pitchFamily="2" charset="-122"/>
                <a:ea typeface="华文中宋" pitchFamily="2" charset="-122"/>
              </a:rPr>
              <a:t>针对</a:t>
            </a:r>
            <a:r>
              <a:rPr lang="zh-CN" altLang="en-US" dirty="0">
                <a:solidFill>
                  <a:srgbClr val="003399"/>
                </a:solidFill>
                <a:latin typeface="华文中宋" pitchFamily="2" charset="-122"/>
                <a:ea typeface="华文中宋" pitchFamily="2" charset="-122"/>
              </a:rPr>
              <a:t>视频图像数据开展不同场景下运动目标的空间、时间多维特征信息分析，基于深度学习理论进行运动目标检测及跟踪模型构建等研究</a:t>
            </a:r>
          </a:p>
        </p:txBody>
      </p:sp>
      <p:sp>
        <p:nvSpPr>
          <p:cNvPr id="2" name="下箭头 1"/>
          <p:cNvSpPr/>
          <p:nvPr/>
        </p:nvSpPr>
        <p:spPr>
          <a:xfrm rot="5400000">
            <a:off x="1310723" y="1722416"/>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下箭头 66"/>
          <p:cNvSpPr/>
          <p:nvPr/>
        </p:nvSpPr>
        <p:spPr>
          <a:xfrm rot="5400000">
            <a:off x="1310722" y="2790322"/>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下箭头 70"/>
          <p:cNvSpPr/>
          <p:nvPr/>
        </p:nvSpPr>
        <p:spPr>
          <a:xfrm rot="5400000">
            <a:off x="1303561" y="3946573"/>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下箭头 71"/>
          <p:cNvSpPr/>
          <p:nvPr/>
        </p:nvSpPr>
        <p:spPr>
          <a:xfrm rot="5400000">
            <a:off x="1322382" y="5102824"/>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下箭头 72"/>
          <p:cNvSpPr/>
          <p:nvPr/>
        </p:nvSpPr>
        <p:spPr>
          <a:xfrm rot="5400000">
            <a:off x="3288662" y="1722416"/>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下箭头 73"/>
          <p:cNvSpPr/>
          <p:nvPr/>
        </p:nvSpPr>
        <p:spPr>
          <a:xfrm rot="5400000">
            <a:off x="3295967" y="2790322"/>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下箭头 74"/>
          <p:cNvSpPr/>
          <p:nvPr/>
        </p:nvSpPr>
        <p:spPr>
          <a:xfrm rot="5400000">
            <a:off x="3300321" y="3954659"/>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下箭头 75"/>
          <p:cNvSpPr/>
          <p:nvPr/>
        </p:nvSpPr>
        <p:spPr>
          <a:xfrm rot="5400000">
            <a:off x="3311983" y="5102824"/>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262111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FA54005-E69A-4B52-B479-50572F351742}"/>
              </a:ext>
            </a:extLst>
          </p:cNvPr>
          <p:cNvGrpSpPr/>
          <p:nvPr/>
        </p:nvGrpSpPr>
        <p:grpSpPr>
          <a:xfrm>
            <a:off x="3417888" y="2185540"/>
            <a:ext cx="4990616" cy="647700"/>
            <a:chOff x="3417888" y="2060848"/>
            <a:chExt cx="4427537" cy="647700"/>
          </a:xfrm>
        </p:grpSpPr>
        <p:grpSp>
          <p:nvGrpSpPr>
            <p:cNvPr id="6146" name="组合 4"/>
            <p:cNvGrpSpPr>
              <a:grpSpLocks/>
            </p:cNvGrpSpPr>
            <p:nvPr/>
          </p:nvGrpSpPr>
          <p:grpSpPr bwMode="auto">
            <a:xfrm>
              <a:off x="3417888" y="2060848"/>
              <a:ext cx="792162" cy="647700"/>
              <a:chOff x="2520152" y="1882924"/>
              <a:chExt cx="792000" cy="648000"/>
            </a:xfrm>
          </p:grpSpPr>
          <p:sp>
            <p:nvSpPr>
              <p:cNvPr id="16" name="矩形 15"/>
              <p:cNvSpPr/>
              <p:nvPr/>
            </p:nvSpPr>
            <p:spPr bwMode="auto">
              <a:xfrm>
                <a:off x="2520152" y="1882924"/>
                <a:ext cx="792000" cy="6480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solidFill>
                      <a:sysClr val="windowText" lastClr="000000"/>
                    </a:solid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矩形 16"/>
              <p:cNvSpPr/>
              <p:nvPr/>
            </p:nvSpPr>
            <p:spPr bwMode="auto">
              <a:xfrm>
                <a:off x="2637219" y="1956798"/>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9" name="TextBox 1044"/>
              <p:cNvSpPr txBox="1">
                <a:spLocks noChangeArrowheads="1"/>
              </p:cNvSpPr>
              <p:nvPr/>
            </p:nvSpPr>
            <p:spPr bwMode="auto">
              <a:xfrm>
                <a:off x="2637219" y="2026941"/>
                <a:ext cx="557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一</a:t>
                </a:r>
              </a:p>
            </p:txBody>
          </p:sp>
        </p:grpSp>
        <p:sp>
          <p:nvSpPr>
            <p:cNvPr id="12" name="矩形 11"/>
            <p:cNvSpPr/>
            <p:nvPr/>
          </p:nvSpPr>
          <p:spPr bwMode="auto">
            <a:xfrm>
              <a:off x="4425950" y="2060848"/>
              <a:ext cx="3419475" cy="6477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TextBox 8"/>
            <p:cNvSpPr txBox="1">
              <a:spLocks noChangeArrowheads="1"/>
            </p:cNvSpPr>
            <p:nvPr/>
          </p:nvSpPr>
          <p:spPr bwMode="auto">
            <a:xfrm>
              <a:off x="4497388" y="2152923"/>
              <a:ext cx="32035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dirty="0">
                  <a:solidFill>
                    <a:srgbClr val="1F4E79"/>
                  </a:solidFill>
                  <a:latin typeface="微软雅黑" pitchFamily="34" charset="-122"/>
                  <a:ea typeface="微软雅黑" pitchFamily="34" charset="-122"/>
                </a:rPr>
                <a:t>团队</a:t>
              </a: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基本</a:t>
              </a:r>
              <a:r>
                <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rPr>
                <a:t>情况</a:t>
              </a:r>
            </a:p>
          </p:txBody>
        </p:sp>
      </p:grpSp>
      <p:grpSp>
        <p:nvGrpSpPr>
          <p:cNvPr id="3" name="组合 2">
            <a:extLst>
              <a:ext uri="{FF2B5EF4-FFF2-40B4-BE49-F238E27FC236}">
                <a16:creationId xmlns:a16="http://schemas.microsoft.com/office/drawing/2014/main" id="{7A9C47F7-F7D1-4D3F-A84C-D465A2ADE332}"/>
              </a:ext>
            </a:extLst>
          </p:cNvPr>
          <p:cNvGrpSpPr/>
          <p:nvPr/>
        </p:nvGrpSpPr>
        <p:grpSpPr>
          <a:xfrm>
            <a:off x="3417888" y="3665660"/>
            <a:ext cx="4921042" cy="654050"/>
            <a:chOff x="3417888" y="3062982"/>
            <a:chExt cx="4427537" cy="654050"/>
          </a:xfrm>
        </p:grpSpPr>
        <p:grpSp>
          <p:nvGrpSpPr>
            <p:cNvPr id="6186" name="组合 1"/>
            <p:cNvGrpSpPr>
              <a:grpSpLocks/>
            </p:cNvGrpSpPr>
            <p:nvPr/>
          </p:nvGrpSpPr>
          <p:grpSpPr bwMode="auto">
            <a:xfrm>
              <a:off x="3417888" y="3068409"/>
              <a:ext cx="791897" cy="648623"/>
              <a:chOff x="2520152" y="2781000"/>
              <a:chExt cx="792000" cy="648000"/>
            </a:xfrm>
          </p:grpSpPr>
          <p:sp>
            <p:nvSpPr>
              <p:cNvPr id="25" name="矩形 24"/>
              <p:cNvSpPr/>
              <p:nvPr/>
            </p:nvSpPr>
            <p:spPr bwMode="auto">
              <a:xfrm>
                <a:off x="2520152" y="2780336"/>
                <a:ext cx="792265" cy="648664"/>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p:cNvSpPr/>
              <p:nvPr/>
            </p:nvSpPr>
            <p:spPr bwMode="auto">
              <a:xfrm>
                <a:off x="2637219" y="2854874"/>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4" name="TextBox 1044"/>
              <p:cNvSpPr txBox="1">
                <a:spLocks noChangeArrowheads="1"/>
              </p:cNvSpPr>
              <p:nvPr/>
            </p:nvSpPr>
            <p:spPr bwMode="auto">
              <a:xfrm>
                <a:off x="2649922" y="2922862"/>
                <a:ext cx="5222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二</a:t>
                </a:r>
              </a:p>
            </p:txBody>
          </p:sp>
        </p:grpSp>
        <p:grpSp>
          <p:nvGrpSpPr>
            <p:cNvPr id="6187" name="组合 2"/>
            <p:cNvGrpSpPr>
              <a:grpSpLocks/>
            </p:cNvGrpSpPr>
            <p:nvPr/>
          </p:nvGrpSpPr>
          <p:grpSpPr bwMode="auto">
            <a:xfrm>
              <a:off x="4425869" y="3062982"/>
              <a:ext cx="3419556" cy="648623"/>
              <a:chOff x="3528264" y="2775578"/>
              <a:chExt cx="3420000" cy="648000"/>
            </a:xfrm>
          </p:grpSpPr>
          <p:sp>
            <p:nvSpPr>
              <p:cNvPr id="21" name="矩形 20"/>
              <p:cNvSpPr/>
              <p:nvPr/>
            </p:nvSpPr>
            <p:spPr bwMode="auto">
              <a:xfrm>
                <a:off x="3528345" y="2775578"/>
                <a:ext cx="3419919" cy="648663"/>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89" name="TextBox 8"/>
              <p:cNvSpPr txBox="1">
                <a:spLocks noChangeArrowheads="1"/>
              </p:cNvSpPr>
              <p:nvPr/>
            </p:nvSpPr>
            <p:spPr bwMode="auto">
              <a:xfrm>
                <a:off x="3635896" y="2856228"/>
                <a:ext cx="320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dirty="0">
                    <a:solidFill>
                      <a:srgbClr val="FF0000"/>
                    </a:solidFill>
                    <a:latin typeface="微软雅黑" pitchFamily="34" charset="-122"/>
                    <a:ea typeface="微软雅黑" pitchFamily="34" charset="-122"/>
                  </a:rPr>
                  <a:t>主要</a:t>
                </a:r>
                <a:r>
                  <a:rPr kumimoji="1" lang="zh-CN" altLang="en-US" sz="2600" b="1" i="0" u="none" strike="noStrike" kern="1200" cap="none" spc="0" normalizeH="0" baseline="0" noProof="0" dirty="0" smtClean="0">
                    <a:ln>
                      <a:noFill/>
                    </a:ln>
                    <a:solidFill>
                      <a:srgbClr val="FF0000"/>
                    </a:solidFill>
                    <a:effectLst/>
                    <a:uLnTx/>
                    <a:uFillTx/>
                    <a:latin typeface="微软雅黑" pitchFamily="34" charset="-122"/>
                    <a:ea typeface="微软雅黑" pitchFamily="34" charset="-122"/>
                    <a:cs typeface="+mn-cs"/>
                  </a:rPr>
                  <a:t>研究工作</a:t>
                </a:r>
                <a:endParaRPr kumimoji="1" lang="zh-CN" altLang="en-US" sz="26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grpSp>
      </p:grpSp>
      <p:grpSp>
        <p:nvGrpSpPr>
          <p:cNvPr id="4" name="组合 3">
            <a:extLst>
              <a:ext uri="{FF2B5EF4-FFF2-40B4-BE49-F238E27FC236}">
                <a16:creationId xmlns:a16="http://schemas.microsoft.com/office/drawing/2014/main" id="{F8B5570C-8BA4-4CB2-8713-F3ED77DAD8E0}"/>
              </a:ext>
            </a:extLst>
          </p:cNvPr>
          <p:cNvGrpSpPr/>
          <p:nvPr/>
        </p:nvGrpSpPr>
        <p:grpSpPr>
          <a:xfrm>
            <a:off x="3417888" y="5146995"/>
            <a:ext cx="4921042" cy="658813"/>
            <a:chOff x="3417888" y="4066331"/>
            <a:chExt cx="4427537" cy="658813"/>
          </a:xfrm>
        </p:grpSpPr>
        <p:grpSp>
          <p:nvGrpSpPr>
            <p:cNvPr id="6176" name="组合 1048"/>
            <p:cNvGrpSpPr>
              <a:grpSpLocks/>
            </p:cNvGrpSpPr>
            <p:nvPr/>
          </p:nvGrpSpPr>
          <p:grpSpPr bwMode="auto">
            <a:xfrm>
              <a:off x="3417888" y="4077173"/>
              <a:ext cx="791897" cy="647971"/>
              <a:chOff x="1509451" y="1762849"/>
              <a:chExt cx="431135" cy="396917"/>
            </a:xfrm>
          </p:grpSpPr>
          <p:grpSp>
            <p:nvGrpSpPr>
              <p:cNvPr id="6180" name="组合 1037"/>
              <p:cNvGrpSpPr>
                <a:grpSpLocks/>
              </p:cNvGrpSpPr>
              <p:nvPr/>
            </p:nvGrpSpPr>
            <p:grpSpPr bwMode="auto">
              <a:xfrm>
                <a:off x="1509451" y="1762849"/>
                <a:ext cx="431135" cy="396917"/>
                <a:chOff x="789371" y="1464872"/>
                <a:chExt cx="431135" cy="396917"/>
              </a:xfrm>
            </p:grpSpPr>
            <p:sp>
              <p:nvSpPr>
                <p:cNvPr id="34" name="矩形 33"/>
                <p:cNvSpPr/>
                <p:nvPr/>
              </p:nvSpPr>
              <p:spPr>
                <a:xfrm>
                  <a:off x="789371" y="1465038"/>
                  <a:ext cx="431279" cy="396751"/>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矩形 34"/>
                <p:cNvSpPr/>
                <p:nvPr/>
              </p:nvSpPr>
              <p:spPr>
                <a:xfrm>
                  <a:off x="853098" y="1510122"/>
                  <a:ext cx="303509" cy="303509"/>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6181" name="TextBox 1044"/>
              <p:cNvSpPr txBox="1">
                <a:spLocks noChangeArrowheads="1"/>
              </p:cNvSpPr>
              <p:nvPr/>
            </p:nvSpPr>
            <p:spPr bwMode="auto">
              <a:xfrm>
                <a:off x="1582888" y="1839729"/>
                <a:ext cx="293799" cy="2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三</a:t>
                </a:r>
              </a:p>
            </p:txBody>
          </p:sp>
        </p:grpSp>
        <p:grpSp>
          <p:nvGrpSpPr>
            <p:cNvPr id="6177" name="组合 28"/>
            <p:cNvGrpSpPr>
              <a:grpSpLocks/>
            </p:cNvGrpSpPr>
            <p:nvPr/>
          </p:nvGrpSpPr>
          <p:grpSpPr bwMode="auto">
            <a:xfrm>
              <a:off x="4425869" y="4066331"/>
              <a:ext cx="3419556" cy="647971"/>
              <a:chOff x="1978744" y="3051072"/>
              <a:chExt cx="3627454" cy="507762"/>
            </a:xfrm>
          </p:grpSpPr>
          <p:sp>
            <p:nvSpPr>
              <p:cNvPr id="30" name="矩形 29"/>
              <p:cNvSpPr/>
              <p:nvPr/>
            </p:nvSpPr>
            <p:spPr bwMode="auto">
              <a:xfrm>
                <a:off x="1978830" y="3051072"/>
                <a:ext cx="3627368" cy="50755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79" name="TextBox 8"/>
              <p:cNvSpPr txBox="1">
                <a:spLocks noChangeArrowheads="1"/>
              </p:cNvSpPr>
              <p:nvPr/>
            </p:nvSpPr>
            <p:spPr bwMode="auto">
              <a:xfrm>
                <a:off x="2092905" y="3106858"/>
                <a:ext cx="3398351" cy="38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0" algn="dist" eaLnBrk="1" hangingPunct="1">
                  <a:defRPr/>
                </a:pPr>
                <a:r>
                  <a:rPr kumimoji="1" lang="zh-CN" altLang="en-US" sz="2600" b="1" dirty="0" smtClean="0">
                    <a:solidFill>
                      <a:srgbClr val="1F4E79"/>
                    </a:solidFill>
                    <a:latin typeface="微软雅黑" pitchFamily="34" charset="-122"/>
                    <a:ea typeface="微软雅黑" pitchFamily="34" charset="-122"/>
                  </a:rPr>
                  <a:t>人才培养介绍</a:t>
                </a:r>
                <a:endParaRPr kumimoji="1" lang="zh-CN" altLang="en-US" sz="2600" b="1" dirty="0">
                  <a:solidFill>
                    <a:srgbClr val="1F4E79"/>
                  </a:solidFill>
                  <a:latin typeface="微软雅黑" pitchFamily="34" charset="-122"/>
                  <a:ea typeface="微软雅黑" pitchFamily="34" charset="-122"/>
                </a:endParaRPr>
              </a:p>
            </p:txBody>
          </p:sp>
        </p:grpSp>
      </p:grpSp>
      <p:sp>
        <p:nvSpPr>
          <p:cNvPr id="7" name="矩形 6"/>
          <p:cNvSpPr/>
          <p:nvPr/>
        </p:nvSpPr>
        <p:spPr>
          <a:xfrm>
            <a:off x="3320991" y="260648"/>
            <a:ext cx="2993128"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宋体" pitchFamily="2" charset="-122"/>
                <a:ea typeface="等线" panose="02010600030101010101" pitchFamily="2" charset="-122"/>
                <a:cs typeface="+mn-cs"/>
              </a:rPr>
              <a:t>汇报提纲</a:t>
            </a:r>
          </a:p>
        </p:txBody>
      </p:sp>
      <p:cxnSp>
        <p:nvCxnSpPr>
          <p:cNvPr id="46" name="直接连接符 45"/>
          <p:cNvCxnSpPr/>
          <p:nvPr/>
        </p:nvCxnSpPr>
        <p:spPr>
          <a:xfrm>
            <a:off x="539552" y="1504034"/>
            <a:ext cx="8136000" cy="0"/>
          </a:xfrm>
          <a:prstGeom prst="line">
            <a:avLst/>
          </a:prstGeom>
          <a:ln w="76200">
            <a:solidFill>
              <a:srgbClr val="C00000"/>
            </a:solidFill>
          </a:ln>
          <a:effectLst>
            <a:glow rad="63500">
              <a:schemeClr val="bg1">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pic>
        <p:nvPicPr>
          <p:cNvPr id="36" name="Picture 2" descr="\\Mac\Home\Desktop\cqu-std\nowvi.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r="67876"/>
          <a:stretch/>
        </p:blipFill>
        <p:spPr bwMode="auto">
          <a:xfrm>
            <a:off x="397040" y="2499215"/>
            <a:ext cx="2709753" cy="2662848"/>
          </a:xfrm>
          <a:prstGeom prst="rect">
            <a:avLst/>
          </a:prstGeom>
          <a:noFill/>
          <a:extLst>
            <a:ext uri="{909E8E84-426E-40DD-AFC4-6F175D3DCCD1}">
              <a14:hiddenFill xmlns:a14="http://schemas.microsoft.com/office/drawing/2010/main">
                <a:solidFill>
                  <a:srgbClr val="FFFFFF"/>
                </a:solidFill>
              </a14:hiddenFill>
            </a:ext>
          </a:extLst>
        </p:spPr>
      </p:pic>
      <p:sp>
        <p:nvSpPr>
          <p:cNvPr id="29" name="下箭头 28"/>
          <p:cNvSpPr/>
          <p:nvPr/>
        </p:nvSpPr>
        <p:spPr>
          <a:xfrm rot="5400000">
            <a:off x="1310723" y="1722416"/>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3822111"/>
      </p:ext>
    </p:extLst>
  </p:cSld>
  <p:clrMapOvr>
    <a:masterClrMapping/>
  </p:clrMapOvr>
  <p:transition spd="slow"/>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高光谱遥感成像机理及研究背景</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pic>
        <p:nvPicPr>
          <p:cNvPr id="28" name="Picture 2" descr="图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56792"/>
            <a:ext cx="4649258"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4932039" y="1288863"/>
            <a:ext cx="3890941" cy="2751522"/>
          </a:xfrm>
          <a:prstGeom prst="rect">
            <a:avLst/>
          </a:prstGeom>
        </p:spPr>
        <p:txBody>
          <a:bodyPr wrap="square">
            <a:spAutoFit/>
          </a:bodyPr>
          <a:lstStyle/>
          <a:p>
            <a:pPr algn="just">
              <a:lnSpc>
                <a:spcPct val="120000"/>
              </a:lnSpc>
            </a:pPr>
            <a:r>
              <a:rPr lang="zh-CN" altLang="en-US" sz="1600"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高光谱遥感影像处理：</a:t>
            </a:r>
            <a:endParaRPr lang="en-US" altLang="zh-CN" sz="1600"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20000"/>
              </a:lnSpc>
            </a:pPr>
            <a:r>
              <a:rPr lang="en-US"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高光谱遥感又称为成像光谱遥感，其图像是由高光谱成像仪获取，光谱覆盖范围从可见光到短波红外光，各波段范围十分狭窄，且波段间呈连续分布，光谱分辨率可达</a:t>
            </a:r>
            <a:r>
              <a:rPr lang="en-US"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10nm </a:t>
            </a:r>
            <a:r>
              <a:rPr lang="zh-CN"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数量级。由于不同地物对各波段的电磁波表现出不同的特性，其光谱曲线具有明显的差异，可通过图像中各像素的光谱来辨识地物类别。</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31" name="图片 30"/>
          <p:cNvPicPr>
            <a:picLocks noChangeAspect="1"/>
          </p:cNvPicPr>
          <p:nvPr/>
        </p:nvPicPr>
        <p:blipFill>
          <a:blip r:embed="rId4"/>
          <a:stretch>
            <a:fillRect/>
          </a:stretch>
        </p:blipFill>
        <p:spPr>
          <a:xfrm>
            <a:off x="182064" y="4969773"/>
            <a:ext cx="1255889" cy="1255889"/>
          </a:xfrm>
          <a:prstGeom prst="rect">
            <a:avLst/>
          </a:prstGeom>
        </p:spPr>
      </p:pic>
      <p:pic>
        <p:nvPicPr>
          <p:cNvPr id="32" name="图片 31"/>
          <p:cNvPicPr>
            <a:picLocks noChangeAspect="1"/>
          </p:cNvPicPr>
          <p:nvPr/>
        </p:nvPicPr>
        <p:blipFill>
          <a:blip r:embed="rId5"/>
          <a:stretch>
            <a:fillRect/>
          </a:stretch>
        </p:blipFill>
        <p:spPr>
          <a:xfrm>
            <a:off x="1530479" y="5045530"/>
            <a:ext cx="1113096" cy="1104377"/>
          </a:xfrm>
          <a:prstGeom prst="rect">
            <a:avLst/>
          </a:prstGeom>
        </p:spPr>
      </p:pic>
      <p:pic>
        <p:nvPicPr>
          <p:cNvPr id="33" name="图片 32"/>
          <p:cNvPicPr>
            <a:picLocks noChangeAspect="1"/>
          </p:cNvPicPr>
          <p:nvPr/>
        </p:nvPicPr>
        <p:blipFill>
          <a:blip r:embed="rId6"/>
          <a:stretch>
            <a:fillRect/>
          </a:stretch>
        </p:blipFill>
        <p:spPr>
          <a:xfrm>
            <a:off x="2808639" y="5045530"/>
            <a:ext cx="1152525" cy="1152525"/>
          </a:xfrm>
          <a:prstGeom prst="rect">
            <a:avLst/>
          </a:prstGeom>
        </p:spPr>
      </p:pic>
      <p:pic>
        <p:nvPicPr>
          <p:cNvPr id="34" name="Picture 2" descr="图1"/>
          <p:cNvPicPr>
            <a:picLocks noChangeAspect="1"/>
          </p:cNvPicPr>
          <p:nvPr>
            <p:custDataLst>
              <p:tags r:id="rId1"/>
            </p:custDataLst>
          </p:nvPr>
        </p:nvPicPr>
        <p:blipFill>
          <a:blip r:embed="rId7"/>
          <a:stretch>
            <a:fillRect/>
          </a:stretch>
        </p:blipFill>
        <p:spPr>
          <a:xfrm>
            <a:off x="4028206" y="4530566"/>
            <a:ext cx="5089667" cy="1832951"/>
          </a:xfrm>
          <a:prstGeom prst="rect">
            <a:avLst/>
          </a:prstGeom>
          <a:noFill/>
          <a:ln w="9525">
            <a:noFill/>
          </a:ln>
        </p:spPr>
      </p:pic>
    </p:spTree>
    <p:extLst>
      <p:ext uri="{BB962C8B-B14F-4D97-AF65-F5344CB8AC3E}">
        <p14:creationId xmlns:p14="http://schemas.microsoft.com/office/powerpoint/2010/main" val="3550033694"/>
      </p:ext>
    </p:extLst>
  </p:cSld>
  <p:clrMapOvr>
    <a:masterClrMapping/>
  </p:clrMapOvr>
  <p:transition spd="slow"/>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高光谱遥感智能化处理研究路线</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pic>
        <p:nvPicPr>
          <p:cNvPr id="10" name="图片 9"/>
          <p:cNvPicPr>
            <a:picLocks noChangeAspect="1"/>
          </p:cNvPicPr>
          <p:nvPr/>
        </p:nvPicPr>
        <p:blipFill>
          <a:blip r:embed="rId2"/>
          <a:stretch>
            <a:fillRect/>
          </a:stretch>
        </p:blipFill>
        <p:spPr>
          <a:xfrm>
            <a:off x="6186006" y="3429000"/>
            <a:ext cx="2602087" cy="2487538"/>
          </a:xfrm>
          <a:prstGeom prst="rect">
            <a:avLst/>
          </a:prstGeom>
        </p:spPr>
      </p:pic>
      <p:sp>
        <p:nvSpPr>
          <p:cNvPr id="11" name="圆角矩形 10"/>
          <p:cNvSpPr/>
          <p:nvPr/>
        </p:nvSpPr>
        <p:spPr>
          <a:xfrm>
            <a:off x="221985" y="1362550"/>
            <a:ext cx="8600995" cy="1845095"/>
          </a:xfrm>
          <a:prstGeom prst="roundRect">
            <a:avLst>
              <a:gd name="adj" fmla="val 11298"/>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endParaRPr lang="en-US" altLang="zh-CN"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lvl="0" indent="0" algn="just">
              <a:lnSpc>
                <a:spcPct val="120000"/>
              </a:lnSpc>
            </a:pPr>
            <a:r>
              <a:rPr lang="zh-CN" altLang="en-US" sz="1600"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理论研究路线：</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针对我国智能遥感探测与精准地物检测领域的应用需求，团队以“高光谱数据内蕴变量的发现与表达”、“高光谱图像空</a:t>
            </a:r>
            <a:r>
              <a:rPr lang="en-US"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谱联合多流形</a:t>
            </a:r>
            <a:r>
              <a:rPr lang="zh-CN" altLang="en-US"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学习”</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及</a:t>
            </a:r>
            <a:r>
              <a:rPr lang="zh-CN" altLang="en-US"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“基于深度学习的高光谱图像特征挖掘及分类</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模型”三个方面为研究体系，联合光谱和空间信息探索了</a:t>
            </a:r>
            <a:r>
              <a:rPr lang="zh-CN" altLang="en-US"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高光谱</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影像的空谱相关性及多元几何结构关系，建立面向高光谱遥感影像地物识别的特征学习及精确分类模型。研究的方法和结果可为城市规划土地用地、协调城市发展空间和改善区域生态环境提供要的理论依据和技术手段。</a:t>
            </a:r>
            <a:endPar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lvl="0" indent="0" algn="just">
              <a:lnSpc>
                <a:spcPct val="120000"/>
              </a:lnSpc>
            </a:pPr>
            <a:endParaRPr lang="zh-CN" altLang="en-US" sz="1600" b="1" dirty="0">
              <a:solidFill>
                <a:srgbClr val="002060"/>
              </a:solidFill>
              <a:latin typeface="华文中宋" panose="02010600040101010101" pitchFamily="2" charset="-122"/>
              <a:ea typeface="华文中宋" panose="02010600040101010101" pitchFamily="2" charset="-122"/>
            </a:endParaRPr>
          </a:p>
        </p:txBody>
      </p:sp>
      <p:pic>
        <p:nvPicPr>
          <p:cNvPr id="12" name="图片 11"/>
          <p:cNvPicPr>
            <a:picLocks noChangeAspect="1"/>
          </p:cNvPicPr>
          <p:nvPr/>
        </p:nvPicPr>
        <p:blipFill>
          <a:blip r:embed="rId3"/>
          <a:stretch>
            <a:fillRect/>
          </a:stretch>
        </p:blipFill>
        <p:spPr>
          <a:xfrm>
            <a:off x="249430" y="3367102"/>
            <a:ext cx="2585036" cy="2823654"/>
          </a:xfrm>
          <a:prstGeom prst="rect">
            <a:avLst/>
          </a:prstGeom>
        </p:spPr>
      </p:pic>
      <p:pic>
        <p:nvPicPr>
          <p:cNvPr id="13" name="图片 12"/>
          <p:cNvPicPr>
            <a:picLocks noChangeAspect="1"/>
          </p:cNvPicPr>
          <p:nvPr/>
        </p:nvPicPr>
        <p:blipFill>
          <a:blip r:embed="rId4"/>
          <a:stretch>
            <a:fillRect/>
          </a:stretch>
        </p:blipFill>
        <p:spPr>
          <a:xfrm>
            <a:off x="2946920" y="3323420"/>
            <a:ext cx="3096964" cy="1438333"/>
          </a:xfrm>
          <a:prstGeom prst="rect">
            <a:avLst/>
          </a:prstGeom>
        </p:spPr>
      </p:pic>
      <p:pic>
        <p:nvPicPr>
          <p:cNvPr id="14" name="图片 13"/>
          <p:cNvPicPr>
            <a:picLocks noChangeAspect="1"/>
          </p:cNvPicPr>
          <p:nvPr/>
        </p:nvPicPr>
        <p:blipFill>
          <a:blip r:embed="rId5"/>
          <a:stretch>
            <a:fillRect/>
          </a:stretch>
        </p:blipFill>
        <p:spPr>
          <a:xfrm>
            <a:off x="3379588" y="4808149"/>
            <a:ext cx="2420800" cy="1519601"/>
          </a:xfrm>
          <a:prstGeom prst="rect">
            <a:avLst/>
          </a:prstGeom>
        </p:spPr>
      </p:pic>
      <p:sp>
        <p:nvSpPr>
          <p:cNvPr id="16" name="圆角矩形 15"/>
          <p:cNvSpPr/>
          <p:nvPr/>
        </p:nvSpPr>
        <p:spPr>
          <a:xfrm>
            <a:off x="191847" y="3276812"/>
            <a:ext cx="2700202" cy="3088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951658" y="3277024"/>
            <a:ext cx="3127708" cy="14847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951658" y="4761754"/>
            <a:ext cx="3127708" cy="15860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136949" y="3284984"/>
            <a:ext cx="2700202" cy="3088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5648148"/>
      </p:ext>
    </p:extLst>
  </p:cSld>
  <p:clrMapOvr>
    <a:masterClrMapping/>
  </p:clrMapOvr>
  <p:transition spd="slow"/>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高光谱数据内蕴变量的发现与表达</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cxnSp>
        <p:nvCxnSpPr>
          <p:cNvPr id="20" name="直线连接符 4">
            <a:extLst>
              <a:ext uri="{FF2B5EF4-FFF2-40B4-BE49-F238E27FC236}">
                <a16:creationId xmlns:a16="http://schemas.microsoft.com/office/drawing/2014/main" id="{15D437B7-9B07-451D-9923-62A3D6E769D4}"/>
              </a:ext>
            </a:extLst>
          </p:cNvPr>
          <p:cNvCxnSpPr>
            <a:cxnSpLocks/>
          </p:cNvCxnSpPr>
          <p:nvPr/>
        </p:nvCxnSpPr>
        <p:spPr>
          <a:xfrm>
            <a:off x="4390915" y="2214518"/>
            <a:ext cx="3779" cy="3999600"/>
          </a:xfrm>
          <a:prstGeom prst="line">
            <a:avLst/>
          </a:prstGeom>
          <a:noFill/>
          <a:ln w="38100" cap="flat" cmpd="sng" algn="ctr">
            <a:solidFill>
              <a:srgbClr val="929000">
                <a:alpha val="40000"/>
              </a:srgbClr>
            </a:solidFill>
            <a:prstDash val="solid"/>
          </a:ln>
          <a:effectLst/>
        </p:spPr>
      </p:cxnSp>
      <p:cxnSp>
        <p:nvCxnSpPr>
          <p:cNvPr id="21" name="直线连接符 3">
            <a:extLst>
              <a:ext uri="{FF2B5EF4-FFF2-40B4-BE49-F238E27FC236}">
                <a16:creationId xmlns:a16="http://schemas.microsoft.com/office/drawing/2014/main" id="{77301542-B150-4C4C-9190-17D151FBAABC}"/>
              </a:ext>
            </a:extLst>
          </p:cNvPr>
          <p:cNvCxnSpPr/>
          <p:nvPr/>
        </p:nvCxnSpPr>
        <p:spPr>
          <a:xfrm>
            <a:off x="21572" y="2128932"/>
            <a:ext cx="8786348" cy="0"/>
          </a:xfrm>
          <a:prstGeom prst="line">
            <a:avLst/>
          </a:prstGeom>
          <a:noFill/>
          <a:ln w="38100" cap="flat" cmpd="sng" algn="ctr">
            <a:solidFill>
              <a:srgbClr val="929000">
                <a:alpha val="40000"/>
              </a:srgbClr>
            </a:solidFill>
            <a:prstDash val="solid"/>
          </a:ln>
          <a:effectLst/>
        </p:spPr>
      </p:cxnSp>
      <p:sp>
        <p:nvSpPr>
          <p:cNvPr id="22" name="文本框 21">
            <a:extLst>
              <a:ext uri="{FF2B5EF4-FFF2-40B4-BE49-F238E27FC236}">
                <a16:creationId xmlns:a16="http://schemas.microsoft.com/office/drawing/2014/main" id="{3768722D-52E1-4AD8-A42C-CACC7A3826C9}"/>
              </a:ext>
            </a:extLst>
          </p:cNvPr>
          <p:cNvSpPr txBox="1"/>
          <p:nvPr/>
        </p:nvSpPr>
        <p:spPr>
          <a:xfrm>
            <a:off x="-27034" y="1219169"/>
            <a:ext cx="8913527" cy="892552"/>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高</a:t>
            </a: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光谱</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图像属于</a:t>
            </a:r>
            <a:r>
              <a:rPr lang="zh-CN" altLang="en-US" sz="2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复杂</a:t>
            </a:r>
            <a:r>
              <a:rPr lang="zh-CN" altLang="en-US" sz="2000"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高维复杂非线性数据</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，通过利用</a:t>
            </a:r>
            <a:r>
              <a:rPr lang="zh-CN" altLang="en-US" sz="2000"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流形学习理论</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，可揭示</a:t>
            </a:r>
            <a:r>
              <a:rPr lang="zh-CN" altLang="en-US" sz="2000"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揭示高维数据空间中的低维流形内蕴特性，</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提取高光谱低维本征特征</a:t>
            </a: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000"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23" name="图片 22">
            <a:extLst>
              <a:ext uri="{FF2B5EF4-FFF2-40B4-BE49-F238E27FC236}">
                <a16:creationId xmlns:a16="http://schemas.microsoft.com/office/drawing/2014/main" id="{1F2D8D89-22BE-47AB-A40B-3061178752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0262" y="3923268"/>
            <a:ext cx="4371694" cy="182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组合 4">
            <a:extLst>
              <a:ext uri="{FF2B5EF4-FFF2-40B4-BE49-F238E27FC236}">
                <a16:creationId xmlns:a16="http://schemas.microsoft.com/office/drawing/2014/main" id="{47C603C4-CB2B-4BF7-B80B-3199510EF89C}"/>
              </a:ext>
            </a:extLst>
          </p:cNvPr>
          <p:cNvGrpSpPr>
            <a:grpSpLocks/>
          </p:cNvGrpSpPr>
          <p:nvPr/>
        </p:nvGrpSpPr>
        <p:grpSpPr bwMode="auto">
          <a:xfrm>
            <a:off x="4524912" y="2164103"/>
            <a:ext cx="4485738" cy="1673257"/>
            <a:chOff x="1637778" y="2244326"/>
            <a:chExt cx="5743717" cy="2277153"/>
          </a:xfrm>
        </p:grpSpPr>
        <p:pic>
          <p:nvPicPr>
            <p:cNvPr id="25" name="图片 2">
              <a:extLst>
                <a:ext uri="{FF2B5EF4-FFF2-40B4-BE49-F238E27FC236}">
                  <a16:creationId xmlns:a16="http://schemas.microsoft.com/office/drawing/2014/main" id="{D14676B3-3A42-497A-B351-B6A66094B711}"/>
                </a:ext>
              </a:extLst>
            </p:cNvPr>
            <p:cNvPicPr>
              <a:picLocks noChangeAspect="1"/>
            </p:cNvPicPr>
            <p:nvPr/>
          </p:nvPicPr>
          <p:blipFill>
            <a:blip r:embed="rId3">
              <a:extLst>
                <a:ext uri="{28A0092B-C50C-407E-A947-70E740481C1C}">
                  <a14:useLocalDpi xmlns:a14="http://schemas.microsoft.com/office/drawing/2010/main" val="0"/>
                </a:ext>
              </a:extLst>
            </a:blip>
            <a:srcRect r="55078" b="56384"/>
            <a:stretch>
              <a:fillRect/>
            </a:stretch>
          </p:blipFill>
          <p:spPr bwMode="auto">
            <a:xfrm>
              <a:off x="1637778" y="2244326"/>
              <a:ext cx="2952328"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
              <a:extLst>
                <a:ext uri="{FF2B5EF4-FFF2-40B4-BE49-F238E27FC236}">
                  <a16:creationId xmlns:a16="http://schemas.microsoft.com/office/drawing/2014/main" id="{EE5E9DA7-288A-4127-838C-7B02F27F7DE5}"/>
                </a:ext>
              </a:extLst>
            </p:cNvPr>
            <p:cNvPicPr>
              <a:picLocks noChangeAspect="1"/>
            </p:cNvPicPr>
            <p:nvPr/>
          </p:nvPicPr>
          <p:blipFill>
            <a:blip r:embed="rId3">
              <a:extLst>
                <a:ext uri="{28A0092B-C50C-407E-A947-70E740481C1C}">
                  <a14:useLocalDpi xmlns:a14="http://schemas.microsoft.com/office/drawing/2010/main" val="0"/>
                </a:ext>
              </a:extLst>
            </a:blip>
            <a:srcRect l="51894" t="1454" r="2090" b="54932"/>
            <a:stretch>
              <a:fillRect/>
            </a:stretch>
          </p:blipFill>
          <p:spPr bwMode="auto">
            <a:xfrm>
              <a:off x="4357159" y="2361239"/>
              <a:ext cx="3024336"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组合 27"/>
          <p:cNvGrpSpPr/>
          <p:nvPr/>
        </p:nvGrpSpPr>
        <p:grpSpPr>
          <a:xfrm>
            <a:off x="84187" y="2164103"/>
            <a:ext cx="4271538" cy="3680038"/>
            <a:chOff x="169009" y="2438594"/>
            <a:chExt cx="4084179" cy="3591569"/>
          </a:xfrm>
        </p:grpSpPr>
        <p:grpSp>
          <p:nvGrpSpPr>
            <p:cNvPr id="29" name="组合 28">
              <a:extLst>
                <a:ext uri="{FF2B5EF4-FFF2-40B4-BE49-F238E27FC236}">
                  <a16:creationId xmlns:a16="http://schemas.microsoft.com/office/drawing/2014/main" id="{96DDD34B-7D6D-4726-8A8A-944FDFA9F866}"/>
                </a:ext>
              </a:extLst>
            </p:cNvPr>
            <p:cNvGrpSpPr/>
            <p:nvPr/>
          </p:nvGrpSpPr>
          <p:grpSpPr>
            <a:xfrm>
              <a:off x="2438634" y="2438594"/>
              <a:ext cx="1587491" cy="1722326"/>
              <a:chOff x="2467590" y="2481696"/>
              <a:chExt cx="1587491" cy="2200083"/>
            </a:xfrm>
          </p:grpSpPr>
          <p:pic>
            <p:nvPicPr>
              <p:cNvPr id="33" name="图片 2">
                <a:extLst>
                  <a:ext uri="{FF2B5EF4-FFF2-40B4-BE49-F238E27FC236}">
                    <a16:creationId xmlns:a16="http://schemas.microsoft.com/office/drawing/2014/main" id="{B95575C3-65C1-4683-9D35-D060EA36B3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290" t="-553" r="-1149" b="75635"/>
              <a:stretch/>
            </p:blipFill>
            <p:spPr bwMode="auto">
              <a:xfrm>
                <a:off x="2467590" y="3488045"/>
                <a:ext cx="1587491" cy="119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2">
                <a:extLst>
                  <a:ext uri="{FF2B5EF4-FFF2-40B4-BE49-F238E27FC236}">
                    <a16:creationId xmlns:a16="http://schemas.microsoft.com/office/drawing/2014/main" id="{79EBADA3-3062-4903-8747-A694EA08F6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70" r="49706" b="75635"/>
              <a:stretch/>
            </p:blipFill>
            <p:spPr bwMode="auto">
              <a:xfrm>
                <a:off x="2491545" y="2481696"/>
                <a:ext cx="1539582" cy="113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图片 2">
              <a:extLst>
                <a:ext uri="{FF2B5EF4-FFF2-40B4-BE49-F238E27FC236}">
                  <a16:creationId xmlns:a16="http://schemas.microsoft.com/office/drawing/2014/main" id="{C66DD0BF-4F91-428F-980C-7841A355C1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0512" r="-2020"/>
            <a:stretch/>
          </p:blipFill>
          <p:spPr bwMode="auto">
            <a:xfrm>
              <a:off x="201102" y="4747035"/>
              <a:ext cx="1890147" cy="115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a:extLst>
                <a:ext uri="{FF2B5EF4-FFF2-40B4-BE49-F238E27FC236}">
                  <a16:creationId xmlns:a16="http://schemas.microsoft.com/office/drawing/2014/main" id="{C10B0890-7B48-4E4A-934F-098F421456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4" t="24742" r="5154" b="29659"/>
            <a:stretch/>
          </p:blipFill>
          <p:spPr bwMode="auto">
            <a:xfrm>
              <a:off x="169009" y="2723135"/>
              <a:ext cx="2222411" cy="143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154347" y="3931322"/>
              <a:ext cx="1706617" cy="249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文本框 36"/>
          <p:cNvSpPr txBox="1"/>
          <p:nvPr/>
        </p:nvSpPr>
        <p:spPr>
          <a:xfrm>
            <a:off x="999325" y="6160526"/>
            <a:ext cx="7573175" cy="338554"/>
          </a:xfrm>
          <a:prstGeom prst="rect">
            <a:avLst/>
          </a:prstGeom>
          <a:noFill/>
        </p:spPr>
        <p:txBody>
          <a:bodyPr wrap="square" rtlCol="0">
            <a:spAutoFit/>
          </a:bodyPr>
          <a:lstStyle/>
          <a:p>
            <a:pPr lvl="0"/>
            <a:r>
              <a:rPr lang="en-US" altLang="zh-CN" sz="16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smtClean="0">
                <a:latin typeface="Times New Roman" panose="02020603050405020304" pitchFamily="18" charset="0"/>
                <a:ea typeface="楷体" panose="02010609060101010101" pitchFamily="49" charset="-122"/>
                <a:cs typeface="Times New Roman" panose="02020603050405020304" pitchFamily="18" charset="0"/>
              </a:rPr>
              <a:t>该研究方向获得</a:t>
            </a:r>
            <a:r>
              <a:rPr lang="zh-CN" altLang="en-US" sz="16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国家</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自然科学基金</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面上项目</a:t>
            </a:r>
            <a:r>
              <a:rPr lang="en-US" altLang="zh-CN" sz="16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国家自然科学基金</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青年项目</a:t>
            </a:r>
            <a:r>
              <a:rPr lang="en-US" altLang="zh-CN" sz="16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smtClean="0">
                <a:latin typeface="Times New Roman" panose="02020603050405020304" pitchFamily="18" charset="0"/>
                <a:ea typeface="楷体" panose="02010609060101010101" pitchFamily="49" charset="-122"/>
                <a:cs typeface="Times New Roman" panose="02020603050405020304" pitchFamily="18" charset="0"/>
              </a:rPr>
              <a:t>支持）</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78211588"/>
      </p:ext>
    </p:extLst>
  </p:cSld>
  <p:clrMapOvr>
    <a:masterClrMapping/>
  </p:clrMapOvr>
  <p:transition spd="slow"/>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高光谱数据内蕴变量的发现与表达</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pic>
        <p:nvPicPr>
          <p:cNvPr id="2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2158" y="2356394"/>
            <a:ext cx="6089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6"/>
          <p:cNvSpPr>
            <a:spLocks noChangeArrowheads="1"/>
          </p:cNvSpPr>
          <p:nvPr/>
        </p:nvSpPr>
        <p:spPr bwMode="auto">
          <a:xfrm>
            <a:off x="120650" y="1211263"/>
            <a:ext cx="8912225" cy="120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zh-CN" altLang="en-US" dirty="0">
                <a:latin typeface="华文中宋" panose="02010600040101010101" pitchFamily="2" charset="-122"/>
                <a:ea typeface="华文中宋" panose="02010600040101010101" pitchFamily="2" charset="-122"/>
                <a:cs typeface="Times New Roman" panose="02020603050405020304" pitchFamily="18" charset="0"/>
              </a:rPr>
              <a:t>      </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根据</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样本局部流形相似性构建局部流形稀疏表示模型，并利用稀疏表示系数和局部流形构建的图嵌入框架，在嵌入过程中增大类间距离，缩小类内距离，并同时保持局部稀疏和流形结构，提取低维嵌入特征，提升数据可分性。</a:t>
            </a:r>
            <a:endParaRPr lang="en-US" altLang="zh-CN"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1" name="矩形 17"/>
          <p:cNvSpPr>
            <a:spLocks noChangeArrowheads="1"/>
          </p:cNvSpPr>
          <p:nvPr/>
        </p:nvSpPr>
        <p:spPr bwMode="auto">
          <a:xfrm>
            <a:off x="202573" y="5638706"/>
            <a:ext cx="8749838" cy="84407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[1] Yule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Duan, </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Hong Huang*,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et al</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Local Manifold-Based Sparse Discriminant Learning for Feature Extraction of Hyperspectral Image [J]. </a:t>
            </a:r>
            <a:r>
              <a:rPr lang="en-US" altLang="zh-CN" sz="1000" b="1" i="1" dirty="0">
                <a:latin typeface="Times New Roman" panose="02020603050405020304" pitchFamily="18" charset="0"/>
                <a:ea typeface="华文中宋" panose="02010600040101010101" pitchFamily="2" charset="-122"/>
                <a:cs typeface="Times New Roman" panose="02020603050405020304" pitchFamily="18" charset="0"/>
              </a:rPr>
              <a:t>IEEE Transactions on Cybernetics</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2020. DOI:10.1109/TCYB.2020.2977461.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一区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Top, IF: 11.078</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p>
          <a:p>
            <a:pPr algn="just">
              <a:lnSpc>
                <a:spcPct val="125000"/>
              </a:lnSpc>
            </a:pP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Yule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Duan</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 Hong Huang*,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et al</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Local Constraint-Based Sparse Manifold Hypergraph Learning for Dimensionality Reduction of Hyperspectral Image [J]. </a:t>
            </a:r>
            <a:r>
              <a:rPr lang="en-US" altLang="zh-CN" sz="1000" b="1" i="1" dirty="0">
                <a:latin typeface="Times New Roman" panose="02020603050405020304" pitchFamily="18" charset="0"/>
                <a:ea typeface="华文中宋" panose="02010600040101010101" pitchFamily="2" charset="-122"/>
                <a:cs typeface="Times New Roman" panose="02020603050405020304" pitchFamily="18" charset="0"/>
              </a:rPr>
              <a:t>IEEE Transactions on Geoscience and Remote Sensing</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2020. DOI:10.1109/TGRS.2020.2995709. </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二区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Top, IF: 5.850</a:t>
            </a:r>
            <a:r>
              <a:rPr lang="en-US" altLang="zh-CN" sz="10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0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98419368"/>
      </p:ext>
    </p:extLst>
  </p:cSld>
  <p:clrMapOvr>
    <a:masterClrMapping/>
  </p:clrMapOvr>
  <p:transition spd="slow"/>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高光谱数据内蕴变量的发现与表达</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7" name="矩形 6"/>
          <p:cNvSpPr>
            <a:spLocks noChangeArrowheads="1"/>
          </p:cNvSpPr>
          <p:nvPr/>
        </p:nvSpPr>
        <p:spPr bwMode="auto">
          <a:xfrm>
            <a:off x="0" y="1218534"/>
            <a:ext cx="8912225" cy="121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zh-CN" altLang="en-US" dirty="0">
                <a:latin typeface="华文中宋" panose="02010600040101010101" pitchFamily="2" charset="-122"/>
                <a:ea typeface="华文中宋" panose="02010600040101010101" pitchFamily="2" charset="-122"/>
                <a:cs typeface="Times New Roman" panose="02020603050405020304" pitchFamily="18" charset="0"/>
              </a:rPr>
              <a:t>       高光谱图像样本间不只存在点对点相关性，同时样本集合间也存在多元关系。针对此问题，提出揭示稀疏和流形相似性的局部约束稀疏编码模型，并依据编码构建判别超图揭示高光谱图像多元判别相关性。</a:t>
            </a:r>
            <a:endParaRPr lang="en-US" altLang="zh-CN"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2429763"/>
            <a:ext cx="58118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7"/>
          <p:cNvSpPr>
            <a:spLocks noChangeArrowheads="1"/>
          </p:cNvSpPr>
          <p:nvPr/>
        </p:nvSpPr>
        <p:spPr bwMode="auto">
          <a:xfrm>
            <a:off x="74884" y="5630163"/>
            <a:ext cx="8982029" cy="86177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rPr>
              <a:t>[1] Yule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Duan, </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Hong Huang</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et al</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Local Constraint-Based Sparse Manifold Hypergraph Learning for Dimensionality Reduction of Hyperspectral Image [J]. </a:t>
            </a:r>
            <a:r>
              <a:rPr lang="en-US" altLang="zh-CN" sz="1000" b="1" i="1" dirty="0">
                <a:latin typeface="Times New Roman" panose="02020603050405020304" pitchFamily="18" charset="0"/>
                <a:ea typeface="楷体" panose="02010609060101010101" pitchFamily="49" charset="-122"/>
                <a:cs typeface="Times New Roman" panose="02020603050405020304" pitchFamily="18" charset="0"/>
              </a:rPr>
              <a:t>IEEE Transactions on Geoscience and Remote Sensing</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2020. DOI:10.1109/TGRS.2020.2995709</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000" b="1" dirty="0">
                <a:latin typeface="Times New Roman" panose="02020603050405020304" pitchFamily="18" charset="0"/>
                <a:ea typeface="楷体" panose="02010609060101010101" pitchFamily="49" charset="-122"/>
                <a:cs typeface="Times New Roman" panose="02020603050405020304" pitchFamily="18" charset="0"/>
              </a:rPr>
              <a:t>中科院</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SCI</a:t>
            </a:r>
            <a:r>
              <a:rPr lang="zh-CN" altLang="en-US" sz="1000" b="1" dirty="0">
                <a:latin typeface="Times New Roman" panose="02020603050405020304" pitchFamily="18" charset="0"/>
                <a:ea typeface="楷体" panose="02010609060101010101" pitchFamily="49" charset="-122"/>
                <a:cs typeface="Times New Roman" panose="02020603050405020304" pitchFamily="18" charset="0"/>
              </a:rPr>
              <a:t>二区</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Top, IF: 5.850</a:t>
            </a:r>
            <a:r>
              <a:rPr lang="en-US" altLang="zh-CN" sz="1000" b="1" dirty="0" smtClean="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25000"/>
              </a:lnSpc>
            </a:pPr>
            <a:r>
              <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rPr>
              <a:t>[2] </a:t>
            </a:r>
            <a:r>
              <a:rPr lang="en-US" altLang="zh-CN" sz="1000" b="1" dirty="0" smtClean="0">
                <a:latin typeface="Times New Roman" panose="02020603050405020304" pitchFamily="18" charset="0"/>
                <a:ea typeface="楷体" panose="02010609060101010101" pitchFamily="49" charset="-122"/>
                <a:cs typeface="Times New Roman" panose="02020603050405020304" pitchFamily="18" charset="0"/>
              </a:rPr>
              <a:t>Hong </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Huang</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Yule Duan, et al</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Spatial-spectral local discriminant projection for dimensionality reduction of hyperspectral image [J]</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1" i="1" dirty="0">
                <a:latin typeface="Times New Roman" panose="02020603050405020304" pitchFamily="18" charset="0"/>
                <a:ea typeface="楷体" panose="02010609060101010101" pitchFamily="49" charset="-122"/>
                <a:cs typeface="Times New Roman" panose="02020603050405020304" pitchFamily="18" charset="0"/>
              </a:rPr>
              <a:t>ISPRS Journal of Photogrammetry and Remote Sensing</a:t>
            </a:r>
            <a:r>
              <a:rPr lang="en-US" altLang="zh-CN" sz="1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2019, 156: 77-93. (</a:t>
            </a:r>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中科院</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SCI</a:t>
            </a:r>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一区</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Top, IF: 7.319</a:t>
            </a:r>
            <a:r>
              <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45608636"/>
      </p:ext>
    </p:extLst>
  </p:cSld>
  <p:clrMapOvr>
    <a:masterClrMapping/>
  </p:clrMapOvr>
  <p:transition spd="slow"/>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高光谱数据内蕴变量的发现与表达</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pic>
        <p:nvPicPr>
          <p:cNvPr id="10"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19200"/>
            <a:ext cx="8424863"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6"/>
          <p:cNvSpPr>
            <a:spLocks noChangeArrowheads="1"/>
          </p:cNvSpPr>
          <p:nvPr/>
        </p:nvSpPr>
        <p:spPr bwMode="auto">
          <a:xfrm>
            <a:off x="107950" y="5759450"/>
            <a:ext cx="8912225" cy="7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不同算法的三维特征嵌入图</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 (a) PCA. (b) NPE. (c) LPP. (d) LGSFA. (e) SPP. (f) DLSP. (g) SLGDA. (h) LGDA. (</a:t>
            </a:r>
            <a:r>
              <a:rPr lang="en-US" altLang="zh-CN" sz="1800" dirty="0" err="1">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 SDME. (j) MSME. (k) DHLP. </a:t>
            </a: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 LC-SMHL</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（所提算法）</a:t>
            </a:r>
            <a:r>
              <a:rPr lang="en-US" altLang="zh-CN"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grpSp>
        <p:nvGrpSpPr>
          <p:cNvPr id="12" name="组合 11"/>
          <p:cNvGrpSpPr>
            <a:grpSpLocks/>
          </p:cNvGrpSpPr>
          <p:nvPr/>
        </p:nvGrpSpPr>
        <p:grpSpPr bwMode="auto">
          <a:xfrm>
            <a:off x="1403350" y="3716338"/>
            <a:ext cx="5597525" cy="1016000"/>
            <a:chOff x="1403648" y="3717032"/>
            <a:chExt cx="5597827" cy="1015154"/>
          </a:xfrm>
        </p:grpSpPr>
        <p:sp>
          <p:nvSpPr>
            <p:cNvPr id="13" name="文本框 12"/>
            <p:cNvSpPr txBox="1"/>
            <p:nvPr/>
          </p:nvSpPr>
          <p:spPr>
            <a:xfrm>
              <a:off x="1403648" y="3717032"/>
              <a:ext cx="5443832" cy="461577"/>
            </a:xfrm>
            <a:prstGeom prst="rect">
              <a:avLst/>
            </a:prstGeom>
            <a:solidFill>
              <a:schemeClr val="accent6">
                <a:lumMod val="60000"/>
                <a:lumOff val="40000"/>
              </a:schemeClr>
            </a:solidFill>
          </p:spPr>
          <p:txBody>
            <a:bodyPr wrap="none">
              <a:spAutoFit/>
            </a:bodyPr>
            <a:lstStyle/>
            <a:p>
              <a:pPr>
                <a:defRPr/>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同类数据更加聚集，非同类更加分散！</a:t>
              </a:r>
            </a:p>
          </p:txBody>
        </p:sp>
        <p:sp>
          <p:nvSpPr>
            <p:cNvPr id="14" name="下箭头 13"/>
            <p:cNvSpPr/>
            <p:nvPr/>
          </p:nvSpPr>
          <p:spPr>
            <a:xfrm rot="18313914">
              <a:off x="6353106" y="4083817"/>
              <a:ext cx="360063" cy="936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37900999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78494" y="124735"/>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6" name="文本框 5">
            <a:extLst>
              <a:ext uri="{FF2B5EF4-FFF2-40B4-BE49-F238E27FC236}">
                <a16:creationId xmlns:a16="http://schemas.microsoft.com/office/drawing/2014/main" id="{DB1CDED4-BC69-4E87-93BD-468ADE285F7A}"/>
              </a:ext>
            </a:extLst>
          </p:cNvPr>
          <p:cNvSpPr txBox="1"/>
          <p:nvPr/>
        </p:nvSpPr>
        <p:spPr>
          <a:xfrm>
            <a:off x="221986" y="1227352"/>
            <a:ext cx="8531669" cy="646331"/>
          </a:xfrm>
          <a:prstGeom prst="rect">
            <a:avLst/>
          </a:prstGeom>
          <a:noFill/>
        </p:spPr>
        <p:txBody>
          <a:bodyPr wrap="square" rtlCol="0">
            <a:spAutoFit/>
          </a:bodyPr>
          <a:lstStyle/>
          <a:p>
            <a:pPr marL="342900" indent="-342900" algn="just" defTabSz="914400" fontAlgn="base">
              <a:spcBef>
                <a:spcPct val="0"/>
              </a:spcBef>
              <a:spcAft>
                <a:spcPts val="600"/>
              </a:spcAft>
              <a:buClr>
                <a:srgbClr val="FF0000"/>
              </a:buClr>
              <a:buFont typeface="Wingdings" panose="05000000000000000000" pitchFamily="2" charset="2"/>
              <a:buChar char="q"/>
              <a:defRPr/>
            </a:pP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高光谱图像中不同地物通常位于不同的子流形</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上</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，表现</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出复杂的多流形</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特点，提出</a:t>
            </a:r>
            <a:r>
              <a:rPr lang="zh-CN" altLang="en-US"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多</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流形局部图保持分析</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算法，以揭示高光谱的多流形结构。</a:t>
            </a:r>
            <a:endParaRPr lang="en-US" altLang="zh-CN"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5"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5685" y="1863782"/>
            <a:ext cx="4175743" cy="384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a:t>
            </a:r>
            <a:r>
              <a:rPr lang="zh-CN" altLang="en-US" sz="2000" b="1" dirty="0">
                <a:solidFill>
                  <a:schemeClr val="bg1"/>
                </a:solidFill>
                <a:latin typeface="华文中宋" panose="02010600040101010101" pitchFamily="2" charset="-122"/>
                <a:ea typeface="华文中宋" panose="02010600040101010101" pitchFamily="2" charset="-122"/>
              </a:rPr>
              <a:t>图像空</a:t>
            </a:r>
            <a:r>
              <a:rPr lang="en-US" altLang="zh-CN" sz="2000" b="1" dirty="0">
                <a:solidFill>
                  <a:schemeClr val="bg1"/>
                </a:solidFill>
                <a:latin typeface="华文中宋" panose="02010600040101010101" pitchFamily="2" charset="-122"/>
                <a:ea typeface="华文中宋" panose="02010600040101010101" pitchFamily="2" charset="-122"/>
              </a:rPr>
              <a:t>-</a:t>
            </a:r>
            <a:r>
              <a:rPr lang="zh-CN" altLang="en-US" sz="2000" b="1" dirty="0">
                <a:solidFill>
                  <a:schemeClr val="bg1"/>
                </a:solidFill>
                <a:latin typeface="华文中宋" panose="02010600040101010101" pitchFamily="2" charset="-122"/>
                <a:ea typeface="华文中宋" panose="02010600040101010101" pitchFamily="2" charset="-122"/>
              </a:rPr>
              <a:t>谱联合多流形</a:t>
            </a:r>
            <a:r>
              <a:rPr lang="zh-CN" altLang="en-US" sz="2000" b="1" dirty="0" smtClean="0">
                <a:solidFill>
                  <a:schemeClr val="bg1"/>
                </a:solidFill>
                <a:latin typeface="华文中宋" panose="02010600040101010101" pitchFamily="2" charset="-122"/>
                <a:ea typeface="华文中宋" panose="02010600040101010101" pitchFamily="2" charset="-122"/>
              </a:rPr>
              <a:t>学习</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9" name="矩形 17"/>
          <p:cNvSpPr>
            <a:spLocks noChangeArrowheads="1"/>
          </p:cNvSpPr>
          <p:nvPr/>
        </p:nvSpPr>
        <p:spPr bwMode="auto">
          <a:xfrm>
            <a:off x="82490" y="5707586"/>
            <a:ext cx="8879985" cy="78483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1] Huang Hong*, Shi </a:t>
            </a:r>
            <a:r>
              <a:rPr lang="en-US" altLang="zh-CN" sz="900" dirty="0" err="1">
                <a:latin typeface="Times New Roman" panose="02020603050405020304" pitchFamily="18" charset="0"/>
                <a:ea typeface="华文中宋" panose="02010600040101010101" pitchFamily="2" charset="-122"/>
                <a:cs typeface="Times New Roman" panose="02020603050405020304" pitchFamily="18" charset="0"/>
              </a:rPr>
              <a:t>Guangyao</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 et.al</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 Dimensionality Reduction of Hyperspectral Imagery Based on Spatial-spectral Manifold Learning[J]. IEEE Transactions on Cybernetics, 2020, 50(6): 2604-2616. </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900" dirty="0" smtClean="0">
                <a:latin typeface="Times New Roman" panose="02020603050405020304" pitchFamily="18" charset="0"/>
                <a:ea typeface="华文中宋" panose="02010600040101010101" pitchFamily="2" charset="-122"/>
                <a:cs typeface="Times New Roman" panose="02020603050405020304" pitchFamily="18" charset="0"/>
              </a:rPr>
              <a:t>中科院 </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sz="900" dirty="0">
                <a:latin typeface="Times New Roman" panose="02020603050405020304" pitchFamily="18" charset="0"/>
                <a:ea typeface="华文中宋" panose="02010600040101010101" pitchFamily="2" charset="-122"/>
                <a:cs typeface="Times New Roman" panose="02020603050405020304" pitchFamily="18" charset="0"/>
              </a:rPr>
              <a:t>一</a:t>
            </a:r>
            <a:r>
              <a:rPr lang="zh-CN" altLang="en-US" sz="900" dirty="0" smtClean="0">
                <a:latin typeface="Times New Roman" panose="02020603050405020304" pitchFamily="18" charset="0"/>
                <a:ea typeface="华文中宋" panose="02010600040101010101" pitchFamily="2" charset="-122"/>
                <a:cs typeface="Times New Roman" panose="02020603050405020304" pitchFamily="18" charset="0"/>
              </a:rPr>
              <a:t>区</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Top</a:t>
            </a:r>
            <a:r>
              <a:rPr lang="zh-CN" altLang="en-US" sz="9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IF: </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10.387)</a:t>
            </a:r>
          </a:p>
          <a:p>
            <a:pPr algn="just">
              <a:lnSpc>
                <a:spcPct val="125000"/>
              </a:lnSpc>
            </a:pP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[2] Shi </a:t>
            </a:r>
            <a:r>
              <a:rPr lang="en-US" altLang="zh-CN" sz="900" dirty="0" err="1">
                <a:latin typeface="Times New Roman" panose="02020603050405020304" pitchFamily="18" charset="0"/>
                <a:ea typeface="华文中宋" panose="02010600040101010101" pitchFamily="2" charset="-122"/>
                <a:cs typeface="Times New Roman" panose="02020603050405020304" pitchFamily="18" charset="0"/>
              </a:rPr>
              <a:t>Guangyao</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 Huang Hong*,et.al. Multi-manifold Locality Graph Preserving Analysis for Hyperspectral Image Classification[J]. </a:t>
            </a:r>
            <a:r>
              <a:rPr lang="en-US" altLang="zh-CN" sz="900" dirty="0" err="1">
                <a:latin typeface="Times New Roman" panose="02020603050405020304" pitchFamily="18" charset="0"/>
                <a:ea typeface="华文中宋" panose="02010600040101010101" pitchFamily="2" charset="-122"/>
                <a:cs typeface="Times New Roman" panose="02020603050405020304" pitchFamily="18" charset="0"/>
              </a:rPr>
              <a:t>Neurocomputing</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 2020, 338(7): 45-59. </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900" dirty="0" smtClean="0">
                <a:latin typeface="Times New Roman" panose="02020603050405020304" pitchFamily="18" charset="0"/>
                <a:ea typeface="华文中宋" panose="02010600040101010101" pitchFamily="2" charset="-122"/>
                <a:cs typeface="Times New Roman" panose="02020603050405020304" pitchFamily="18" charset="0"/>
              </a:rPr>
              <a:t>中科院 </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sz="900" dirty="0">
                <a:latin typeface="Times New Roman" panose="02020603050405020304" pitchFamily="18" charset="0"/>
                <a:ea typeface="华文中宋" panose="02010600040101010101" pitchFamily="2" charset="-122"/>
                <a:cs typeface="Times New Roman" panose="02020603050405020304" pitchFamily="18" charset="0"/>
              </a:rPr>
              <a:t>二区</a:t>
            </a:r>
            <a:r>
              <a:rPr lang="zh-CN" altLang="en-US" sz="9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900" dirty="0" smtClean="0">
                <a:latin typeface="Times New Roman" panose="02020603050405020304" pitchFamily="18" charset="0"/>
                <a:ea typeface="华文中宋" panose="02010600040101010101" pitchFamily="2" charset="-122"/>
                <a:cs typeface="Times New Roman" panose="02020603050405020304" pitchFamily="18" charset="0"/>
              </a:rPr>
              <a:t>IF: </a:t>
            </a:r>
            <a:r>
              <a:rPr lang="en-US" altLang="zh-CN" sz="900" dirty="0">
                <a:latin typeface="Times New Roman" panose="02020603050405020304" pitchFamily="18" charset="0"/>
                <a:ea typeface="华文中宋" panose="02010600040101010101" pitchFamily="2" charset="-122"/>
                <a:cs typeface="Times New Roman" panose="02020603050405020304" pitchFamily="18" charset="0"/>
              </a:rPr>
              <a:t>4.072)</a:t>
            </a:r>
          </a:p>
        </p:txBody>
      </p:sp>
    </p:spTree>
    <p:extLst>
      <p:ext uri="{BB962C8B-B14F-4D97-AF65-F5344CB8AC3E}">
        <p14:creationId xmlns:p14="http://schemas.microsoft.com/office/powerpoint/2010/main" val="3451150072"/>
      </p:ext>
    </p:extLst>
  </p:cSld>
  <p:clrMapOvr>
    <a:masterClrMapping/>
  </p:clrMapOvr>
  <p:transition spd="slow"/>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78494" y="124735"/>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6" name="文本框 5">
            <a:extLst>
              <a:ext uri="{FF2B5EF4-FFF2-40B4-BE49-F238E27FC236}">
                <a16:creationId xmlns:a16="http://schemas.microsoft.com/office/drawing/2014/main" id="{DB1CDED4-BC69-4E87-93BD-468ADE285F7A}"/>
              </a:ext>
            </a:extLst>
          </p:cNvPr>
          <p:cNvSpPr txBox="1"/>
          <p:nvPr/>
        </p:nvSpPr>
        <p:spPr>
          <a:xfrm>
            <a:off x="221986" y="1239455"/>
            <a:ext cx="8531669" cy="1477328"/>
          </a:xfrm>
          <a:prstGeom prst="rect">
            <a:avLst/>
          </a:prstGeom>
          <a:noFill/>
        </p:spPr>
        <p:txBody>
          <a:bodyPr wrap="square" rtlCol="0">
            <a:spAutoFit/>
          </a:bodyPr>
          <a:lstStyle/>
          <a:p>
            <a:pPr marL="342900" indent="-342900" algn="just" defTabSz="914400" fontAlgn="base">
              <a:spcBef>
                <a:spcPct val="0"/>
              </a:spcBef>
              <a:spcAft>
                <a:spcPts val="600"/>
              </a:spcAft>
              <a:buClr>
                <a:srgbClr val="FF0000"/>
              </a:buClr>
              <a:buFont typeface="Wingdings" panose="05000000000000000000" pitchFamily="2" charset="2"/>
              <a:buChar char="q"/>
              <a:defRPr/>
            </a:pP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高</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光谱图像</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不仅在光谱</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域存在多流形结构，</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在空间域也存在多流形结构</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，即同一局部空间区域内的样本通常具有相似的非线性流形结构。基于此，提出了一种</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空</a:t>
            </a:r>
            <a:r>
              <a:rPr lang="en-US" altLang="zh-CN"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谱多流形鉴别分析</a:t>
            </a:r>
            <a:r>
              <a:rPr lang="zh-CN" altLang="en-US"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算法</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。该方法将样本数据划分为不同的子集，每个子集均看作一个子流形；</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然后同时</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构造一个空间域流形内图和一个空间域流形间图</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，以表征</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流形内数据的聚集性</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和</a:t>
            </a:r>
            <a:r>
              <a:rPr lang="zh-CN" altLang="en-US"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流形间数据的</a:t>
            </a:r>
            <a:r>
              <a:rPr lang="zh-CN" altLang="en-US"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分离性</a:t>
            </a:r>
            <a:r>
              <a:rPr lang="zh-CN" altLang="en-US" dirty="0" smtClean="0">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24" y="2868117"/>
            <a:ext cx="8716923" cy="272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a:t>
            </a:r>
            <a:r>
              <a:rPr lang="zh-CN" altLang="en-US" sz="2000" b="1" dirty="0">
                <a:solidFill>
                  <a:schemeClr val="bg1"/>
                </a:solidFill>
                <a:latin typeface="华文中宋" panose="02010600040101010101" pitchFamily="2" charset="-122"/>
                <a:ea typeface="华文中宋" panose="02010600040101010101" pitchFamily="2" charset="-122"/>
              </a:rPr>
              <a:t>图像空</a:t>
            </a:r>
            <a:r>
              <a:rPr lang="en-US" altLang="zh-CN" sz="2000" b="1" dirty="0">
                <a:solidFill>
                  <a:schemeClr val="bg1"/>
                </a:solidFill>
                <a:latin typeface="华文中宋" panose="02010600040101010101" pitchFamily="2" charset="-122"/>
                <a:ea typeface="华文中宋" panose="02010600040101010101" pitchFamily="2" charset="-122"/>
              </a:rPr>
              <a:t>-</a:t>
            </a:r>
            <a:r>
              <a:rPr lang="zh-CN" altLang="en-US" sz="2000" b="1" dirty="0">
                <a:solidFill>
                  <a:schemeClr val="bg1"/>
                </a:solidFill>
                <a:latin typeface="华文中宋" panose="02010600040101010101" pitchFamily="2" charset="-122"/>
                <a:ea typeface="华文中宋" panose="02010600040101010101" pitchFamily="2" charset="-122"/>
              </a:rPr>
              <a:t>谱联合多流形</a:t>
            </a:r>
            <a:r>
              <a:rPr lang="zh-CN" altLang="en-US" sz="2000" b="1" dirty="0" smtClean="0">
                <a:solidFill>
                  <a:schemeClr val="bg1"/>
                </a:solidFill>
                <a:latin typeface="华文中宋" panose="02010600040101010101" pitchFamily="2" charset="-122"/>
                <a:ea typeface="华文中宋" panose="02010600040101010101" pitchFamily="2" charset="-122"/>
              </a:rPr>
              <a:t>学习</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7" name="矩形 17"/>
          <p:cNvSpPr>
            <a:spLocks noChangeArrowheads="1"/>
          </p:cNvSpPr>
          <p:nvPr/>
        </p:nvSpPr>
        <p:spPr bwMode="auto">
          <a:xfrm>
            <a:off x="74884" y="5630163"/>
            <a:ext cx="8982029" cy="84407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1] Shi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Guangyao</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Huang Hong, Liu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Jiamin</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Li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Zhengying</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Wang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Lihua</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Spatial-Spectral Multiple Manifold Discriminant Analysis for Dimensionality Reduction of Hyperspectral Imagery[J]. Remote Sensing, 2019, 11(20): 2414.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二区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TOP, IF</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4.118)</a:t>
            </a:r>
          </a:p>
          <a:p>
            <a:pPr algn="just">
              <a:lnSpc>
                <a:spcPct val="125000"/>
              </a:lnSpc>
            </a:pP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[4] Shi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Guangyao</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Huang Hong, Wang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Lihua</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Unsupervised Dimensionality Reduction for Hyperspectral Imagery via Local Geometric Structure Feature Learning[J]. IEEE Geoscience and Remote Sensing Letters, pp. 1-5, 2019,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Doi</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10.1109/LGRS.2019.2944970.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SCI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二区，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IF: 3.534)</a:t>
            </a:r>
          </a:p>
        </p:txBody>
      </p:sp>
    </p:spTree>
    <p:extLst>
      <p:ext uri="{BB962C8B-B14F-4D97-AF65-F5344CB8AC3E}">
        <p14:creationId xmlns:p14="http://schemas.microsoft.com/office/powerpoint/2010/main" val="17762293"/>
      </p:ext>
    </p:extLst>
  </p:cSld>
  <p:clrMapOvr>
    <a:masterClrMapping/>
  </p:clrMapOvr>
  <p:transition spd="slow"/>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FA54005-E69A-4B52-B479-50572F351742}"/>
              </a:ext>
            </a:extLst>
          </p:cNvPr>
          <p:cNvGrpSpPr/>
          <p:nvPr/>
        </p:nvGrpSpPr>
        <p:grpSpPr>
          <a:xfrm>
            <a:off x="3417888" y="2185540"/>
            <a:ext cx="4990616" cy="647700"/>
            <a:chOff x="3417888" y="2060848"/>
            <a:chExt cx="4427537" cy="647700"/>
          </a:xfrm>
        </p:grpSpPr>
        <p:grpSp>
          <p:nvGrpSpPr>
            <p:cNvPr id="6146" name="组合 4"/>
            <p:cNvGrpSpPr>
              <a:grpSpLocks/>
            </p:cNvGrpSpPr>
            <p:nvPr/>
          </p:nvGrpSpPr>
          <p:grpSpPr bwMode="auto">
            <a:xfrm>
              <a:off x="3417888" y="2060848"/>
              <a:ext cx="792162" cy="647700"/>
              <a:chOff x="2520152" y="1882924"/>
              <a:chExt cx="792000" cy="648000"/>
            </a:xfrm>
          </p:grpSpPr>
          <p:sp>
            <p:nvSpPr>
              <p:cNvPr id="16" name="矩形 15"/>
              <p:cNvSpPr/>
              <p:nvPr/>
            </p:nvSpPr>
            <p:spPr bwMode="auto">
              <a:xfrm>
                <a:off x="2520152" y="1882924"/>
                <a:ext cx="792000" cy="6480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solidFill>
                      <a:sysClr val="windowText" lastClr="000000"/>
                    </a:solid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矩形 16"/>
              <p:cNvSpPr/>
              <p:nvPr/>
            </p:nvSpPr>
            <p:spPr bwMode="auto">
              <a:xfrm>
                <a:off x="2637219" y="1956798"/>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9" name="TextBox 1044"/>
              <p:cNvSpPr txBox="1">
                <a:spLocks noChangeArrowheads="1"/>
              </p:cNvSpPr>
              <p:nvPr/>
            </p:nvSpPr>
            <p:spPr bwMode="auto">
              <a:xfrm>
                <a:off x="2637219" y="2026941"/>
                <a:ext cx="557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一</a:t>
                </a:r>
              </a:p>
            </p:txBody>
          </p:sp>
        </p:grpSp>
        <p:sp>
          <p:nvSpPr>
            <p:cNvPr id="12" name="矩形 11"/>
            <p:cNvSpPr/>
            <p:nvPr/>
          </p:nvSpPr>
          <p:spPr bwMode="auto">
            <a:xfrm>
              <a:off x="4425950" y="2060848"/>
              <a:ext cx="3419475" cy="6477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TextBox 8"/>
            <p:cNvSpPr txBox="1">
              <a:spLocks noChangeArrowheads="1"/>
            </p:cNvSpPr>
            <p:nvPr/>
          </p:nvSpPr>
          <p:spPr bwMode="auto">
            <a:xfrm>
              <a:off x="4497388" y="2152923"/>
              <a:ext cx="32035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dirty="0">
                  <a:solidFill>
                    <a:srgbClr val="1F4E79"/>
                  </a:solidFill>
                  <a:latin typeface="微软雅黑" pitchFamily="34" charset="-122"/>
                  <a:ea typeface="微软雅黑" pitchFamily="34" charset="-122"/>
                </a:rPr>
                <a:t>团队</a:t>
              </a: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基本</a:t>
              </a:r>
              <a:r>
                <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rPr>
                <a:t>情况</a:t>
              </a:r>
            </a:p>
          </p:txBody>
        </p:sp>
      </p:grpSp>
      <p:grpSp>
        <p:nvGrpSpPr>
          <p:cNvPr id="3" name="组合 2">
            <a:extLst>
              <a:ext uri="{FF2B5EF4-FFF2-40B4-BE49-F238E27FC236}">
                <a16:creationId xmlns:a16="http://schemas.microsoft.com/office/drawing/2014/main" id="{7A9C47F7-F7D1-4D3F-A84C-D465A2ADE332}"/>
              </a:ext>
            </a:extLst>
          </p:cNvPr>
          <p:cNvGrpSpPr/>
          <p:nvPr/>
        </p:nvGrpSpPr>
        <p:grpSpPr>
          <a:xfrm>
            <a:off x="3417888" y="3665660"/>
            <a:ext cx="4921042" cy="654050"/>
            <a:chOff x="3417888" y="3062982"/>
            <a:chExt cx="4427537" cy="654050"/>
          </a:xfrm>
        </p:grpSpPr>
        <p:grpSp>
          <p:nvGrpSpPr>
            <p:cNvPr id="6186" name="组合 1"/>
            <p:cNvGrpSpPr>
              <a:grpSpLocks/>
            </p:cNvGrpSpPr>
            <p:nvPr/>
          </p:nvGrpSpPr>
          <p:grpSpPr bwMode="auto">
            <a:xfrm>
              <a:off x="3417888" y="3068409"/>
              <a:ext cx="791897" cy="648623"/>
              <a:chOff x="2520152" y="2781000"/>
              <a:chExt cx="792000" cy="648000"/>
            </a:xfrm>
          </p:grpSpPr>
          <p:sp>
            <p:nvSpPr>
              <p:cNvPr id="25" name="矩形 24"/>
              <p:cNvSpPr/>
              <p:nvPr/>
            </p:nvSpPr>
            <p:spPr bwMode="auto">
              <a:xfrm>
                <a:off x="2520152" y="2780336"/>
                <a:ext cx="792265" cy="648664"/>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p:cNvSpPr/>
              <p:nvPr/>
            </p:nvSpPr>
            <p:spPr bwMode="auto">
              <a:xfrm>
                <a:off x="2637219" y="2854874"/>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4" name="TextBox 1044"/>
              <p:cNvSpPr txBox="1">
                <a:spLocks noChangeArrowheads="1"/>
              </p:cNvSpPr>
              <p:nvPr/>
            </p:nvSpPr>
            <p:spPr bwMode="auto">
              <a:xfrm>
                <a:off x="2649922" y="2922862"/>
                <a:ext cx="5222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二</a:t>
                </a:r>
              </a:p>
            </p:txBody>
          </p:sp>
        </p:grpSp>
        <p:grpSp>
          <p:nvGrpSpPr>
            <p:cNvPr id="6187" name="组合 2"/>
            <p:cNvGrpSpPr>
              <a:grpSpLocks/>
            </p:cNvGrpSpPr>
            <p:nvPr/>
          </p:nvGrpSpPr>
          <p:grpSpPr bwMode="auto">
            <a:xfrm>
              <a:off x="4425869" y="3062982"/>
              <a:ext cx="3419556" cy="648623"/>
              <a:chOff x="3528264" y="2775578"/>
              <a:chExt cx="3420000" cy="648000"/>
            </a:xfrm>
          </p:grpSpPr>
          <p:sp>
            <p:nvSpPr>
              <p:cNvPr id="21" name="矩形 20"/>
              <p:cNvSpPr/>
              <p:nvPr/>
            </p:nvSpPr>
            <p:spPr bwMode="auto">
              <a:xfrm>
                <a:off x="3528345" y="2775578"/>
                <a:ext cx="3419919" cy="648663"/>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89" name="TextBox 8"/>
              <p:cNvSpPr txBox="1">
                <a:spLocks noChangeArrowheads="1"/>
              </p:cNvSpPr>
              <p:nvPr/>
            </p:nvSpPr>
            <p:spPr bwMode="auto">
              <a:xfrm>
                <a:off x="3635896" y="2856228"/>
                <a:ext cx="320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重点研究工作</a:t>
                </a:r>
                <a:endPar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endParaRPr>
              </a:p>
            </p:txBody>
          </p:sp>
        </p:grpSp>
      </p:grpSp>
      <p:grpSp>
        <p:nvGrpSpPr>
          <p:cNvPr id="4" name="组合 3">
            <a:extLst>
              <a:ext uri="{FF2B5EF4-FFF2-40B4-BE49-F238E27FC236}">
                <a16:creationId xmlns:a16="http://schemas.microsoft.com/office/drawing/2014/main" id="{F8B5570C-8BA4-4CB2-8713-F3ED77DAD8E0}"/>
              </a:ext>
            </a:extLst>
          </p:cNvPr>
          <p:cNvGrpSpPr/>
          <p:nvPr/>
        </p:nvGrpSpPr>
        <p:grpSpPr>
          <a:xfrm>
            <a:off x="3417888" y="5146995"/>
            <a:ext cx="4921042" cy="658813"/>
            <a:chOff x="3417888" y="4066331"/>
            <a:chExt cx="4427537" cy="658813"/>
          </a:xfrm>
        </p:grpSpPr>
        <p:grpSp>
          <p:nvGrpSpPr>
            <p:cNvPr id="6176" name="组合 1048"/>
            <p:cNvGrpSpPr>
              <a:grpSpLocks/>
            </p:cNvGrpSpPr>
            <p:nvPr/>
          </p:nvGrpSpPr>
          <p:grpSpPr bwMode="auto">
            <a:xfrm>
              <a:off x="3417888" y="4077173"/>
              <a:ext cx="791897" cy="647971"/>
              <a:chOff x="1509451" y="1762849"/>
              <a:chExt cx="431135" cy="396917"/>
            </a:xfrm>
          </p:grpSpPr>
          <p:grpSp>
            <p:nvGrpSpPr>
              <p:cNvPr id="6180" name="组合 1037"/>
              <p:cNvGrpSpPr>
                <a:grpSpLocks/>
              </p:cNvGrpSpPr>
              <p:nvPr/>
            </p:nvGrpSpPr>
            <p:grpSpPr bwMode="auto">
              <a:xfrm>
                <a:off x="1509451" y="1762849"/>
                <a:ext cx="431135" cy="396917"/>
                <a:chOff x="789371" y="1464872"/>
                <a:chExt cx="431135" cy="396917"/>
              </a:xfrm>
            </p:grpSpPr>
            <p:sp>
              <p:nvSpPr>
                <p:cNvPr id="34" name="矩形 33"/>
                <p:cNvSpPr/>
                <p:nvPr/>
              </p:nvSpPr>
              <p:spPr>
                <a:xfrm>
                  <a:off x="789371" y="1465038"/>
                  <a:ext cx="431279" cy="396751"/>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矩形 34"/>
                <p:cNvSpPr/>
                <p:nvPr/>
              </p:nvSpPr>
              <p:spPr>
                <a:xfrm>
                  <a:off x="853098" y="1510122"/>
                  <a:ext cx="303509" cy="303509"/>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6181" name="TextBox 1044"/>
              <p:cNvSpPr txBox="1">
                <a:spLocks noChangeArrowheads="1"/>
              </p:cNvSpPr>
              <p:nvPr/>
            </p:nvSpPr>
            <p:spPr bwMode="auto">
              <a:xfrm>
                <a:off x="1582888" y="1839729"/>
                <a:ext cx="293799" cy="2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三</a:t>
                </a:r>
              </a:p>
            </p:txBody>
          </p:sp>
        </p:grpSp>
        <p:grpSp>
          <p:nvGrpSpPr>
            <p:cNvPr id="6177" name="组合 28"/>
            <p:cNvGrpSpPr>
              <a:grpSpLocks/>
            </p:cNvGrpSpPr>
            <p:nvPr/>
          </p:nvGrpSpPr>
          <p:grpSpPr bwMode="auto">
            <a:xfrm>
              <a:off x="4425869" y="4066331"/>
              <a:ext cx="3419556" cy="647971"/>
              <a:chOff x="1978744" y="3051072"/>
              <a:chExt cx="3627454" cy="507762"/>
            </a:xfrm>
          </p:grpSpPr>
          <p:sp>
            <p:nvSpPr>
              <p:cNvPr id="30" name="矩形 29"/>
              <p:cNvSpPr/>
              <p:nvPr/>
            </p:nvSpPr>
            <p:spPr bwMode="auto">
              <a:xfrm>
                <a:off x="1978830" y="3051072"/>
                <a:ext cx="3627368" cy="50755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79" name="TextBox 8"/>
              <p:cNvSpPr txBox="1">
                <a:spLocks noChangeArrowheads="1"/>
              </p:cNvSpPr>
              <p:nvPr/>
            </p:nvSpPr>
            <p:spPr bwMode="auto">
              <a:xfrm>
                <a:off x="2092905" y="3106858"/>
                <a:ext cx="3398351" cy="38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0" algn="dist" eaLnBrk="1" hangingPunct="1">
                  <a:defRPr/>
                </a:pPr>
                <a:r>
                  <a:rPr kumimoji="1" lang="zh-CN" altLang="en-US" sz="2600" b="1" dirty="0" smtClean="0">
                    <a:solidFill>
                      <a:srgbClr val="1F4E79"/>
                    </a:solidFill>
                    <a:latin typeface="微软雅黑" pitchFamily="34" charset="-122"/>
                    <a:ea typeface="微软雅黑" pitchFamily="34" charset="-122"/>
                  </a:rPr>
                  <a:t>人才培养介绍</a:t>
                </a:r>
                <a:endParaRPr kumimoji="1" lang="zh-CN" altLang="en-US" sz="2600" b="1" dirty="0">
                  <a:solidFill>
                    <a:srgbClr val="1F4E79"/>
                  </a:solidFill>
                  <a:latin typeface="微软雅黑" pitchFamily="34" charset="-122"/>
                  <a:ea typeface="微软雅黑" pitchFamily="34" charset="-122"/>
                </a:endParaRPr>
              </a:p>
            </p:txBody>
          </p:sp>
        </p:grpSp>
      </p:grpSp>
      <p:sp>
        <p:nvSpPr>
          <p:cNvPr id="7" name="矩形 6"/>
          <p:cNvSpPr/>
          <p:nvPr/>
        </p:nvSpPr>
        <p:spPr>
          <a:xfrm>
            <a:off x="3320991" y="260648"/>
            <a:ext cx="2993128"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宋体" pitchFamily="2" charset="-122"/>
                <a:ea typeface="等线" panose="02010600030101010101" pitchFamily="2" charset="-122"/>
                <a:cs typeface="+mn-cs"/>
              </a:rPr>
              <a:t>汇报提纲</a:t>
            </a:r>
          </a:p>
        </p:txBody>
      </p:sp>
      <p:cxnSp>
        <p:nvCxnSpPr>
          <p:cNvPr id="46" name="直接连接符 45"/>
          <p:cNvCxnSpPr/>
          <p:nvPr/>
        </p:nvCxnSpPr>
        <p:spPr>
          <a:xfrm>
            <a:off x="539552" y="1504034"/>
            <a:ext cx="8136000" cy="0"/>
          </a:xfrm>
          <a:prstGeom prst="line">
            <a:avLst/>
          </a:prstGeom>
          <a:ln w="76200">
            <a:solidFill>
              <a:srgbClr val="C00000"/>
            </a:solidFill>
          </a:ln>
          <a:effectLst>
            <a:glow rad="63500">
              <a:schemeClr val="bg1">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pic>
        <p:nvPicPr>
          <p:cNvPr id="36" name="Picture 2" descr="\\Mac\Home\Desktop\cqu-std\nowvi.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r="67876"/>
          <a:stretch/>
        </p:blipFill>
        <p:spPr bwMode="auto">
          <a:xfrm>
            <a:off x="397040" y="2499215"/>
            <a:ext cx="2709753" cy="266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820185"/>
      </p:ext>
    </p:extLst>
  </p:cSld>
  <p:clrMapOvr>
    <a:masterClrMapping/>
  </p:clrMapOvr>
  <p:transition spd="slow"/>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pic>
        <p:nvPicPr>
          <p:cNvPr id="1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906" y="2204127"/>
            <a:ext cx="5883910" cy="374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圆角矩形 16"/>
          <p:cNvSpPr/>
          <p:nvPr/>
        </p:nvSpPr>
        <p:spPr>
          <a:xfrm>
            <a:off x="221986" y="1342432"/>
            <a:ext cx="8601710" cy="77406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defTabSz="914400" fontAlgn="base">
              <a:lnSpc>
                <a:spcPct val="150000"/>
              </a:lnSpc>
              <a:spcBef>
                <a:spcPct val="0"/>
              </a:spcBef>
              <a:spcAft>
                <a:spcPct val="0"/>
              </a:spcAft>
              <a:buClr>
                <a:srgbClr val="FF0000"/>
              </a:buClr>
              <a:buFont typeface="Wingdings" panose="05000000000000000000" pitchFamily="2" charset="2"/>
              <a:buNone/>
              <a:defRPr/>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多特征流形鉴别分析(MFMDA)：通过</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图嵌入</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提出了</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多特征流形鉴别分析</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方法，在</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低维嵌入空间</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提取</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空-谱融合特征</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，揭示高光谱数据的</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流形结构</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圆角矩形 1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a:t>
            </a:r>
            <a:r>
              <a:rPr lang="zh-CN" altLang="en-US" sz="2000" b="1" dirty="0">
                <a:solidFill>
                  <a:schemeClr val="bg1"/>
                </a:solidFill>
                <a:latin typeface="华文中宋" panose="02010600040101010101" pitchFamily="2" charset="-122"/>
                <a:ea typeface="华文中宋" panose="02010600040101010101" pitchFamily="2" charset="-122"/>
              </a:rPr>
              <a:t>图像空</a:t>
            </a:r>
            <a:r>
              <a:rPr lang="en-US" altLang="zh-CN" sz="2000" b="1" dirty="0">
                <a:solidFill>
                  <a:schemeClr val="bg1"/>
                </a:solidFill>
                <a:latin typeface="华文中宋" panose="02010600040101010101" pitchFamily="2" charset="-122"/>
                <a:ea typeface="华文中宋" panose="02010600040101010101" pitchFamily="2" charset="-122"/>
              </a:rPr>
              <a:t>-</a:t>
            </a:r>
            <a:r>
              <a:rPr lang="zh-CN" altLang="en-US" sz="2000" b="1" dirty="0">
                <a:solidFill>
                  <a:schemeClr val="bg1"/>
                </a:solidFill>
                <a:latin typeface="华文中宋" panose="02010600040101010101" pitchFamily="2" charset="-122"/>
                <a:ea typeface="华文中宋" panose="02010600040101010101" pitchFamily="2" charset="-122"/>
              </a:rPr>
              <a:t>谱联合多流形</a:t>
            </a:r>
            <a:r>
              <a:rPr lang="zh-CN" altLang="en-US" sz="2000" b="1" dirty="0" smtClean="0">
                <a:solidFill>
                  <a:schemeClr val="bg1"/>
                </a:solidFill>
                <a:latin typeface="华文中宋" panose="02010600040101010101" pitchFamily="2" charset="-122"/>
                <a:ea typeface="华文中宋" panose="02010600040101010101" pitchFamily="2" charset="-122"/>
              </a:rPr>
              <a:t>学习</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19" name="矩形 17"/>
          <p:cNvSpPr>
            <a:spLocks noChangeArrowheads="1"/>
          </p:cNvSpPr>
          <p:nvPr/>
        </p:nvSpPr>
        <p:spPr bwMode="auto">
          <a:xfrm>
            <a:off x="64846" y="6138093"/>
            <a:ext cx="8982029" cy="26667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[1] Hong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Huang,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Zhengying</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Li,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Yinsong</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Pan. Multi-Feature Manifold Discriminant Analysis for Hyperspectral Image Classification. Remote Sensing </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2019</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11(6), 651</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0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82529803"/>
      </p:ext>
    </p:extLst>
  </p:cSld>
  <p:clrMapOvr>
    <a:masterClrMapping/>
  </p:clrMapOvr>
  <p:transition spd="slow"/>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4" name="文本框 3"/>
          <p:cNvSpPr txBox="1"/>
          <p:nvPr/>
        </p:nvSpPr>
        <p:spPr>
          <a:xfrm>
            <a:off x="222333" y="1218638"/>
            <a:ext cx="8332139" cy="491490"/>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国际评价</a:t>
            </a:r>
          </a:p>
        </p:txBody>
      </p:sp>
      <p:sp>
        <p:nvSpPr>
          <p:cNvPr id="5" name="文本框 4"/>
          <p:cNvSpPr txBox="1"/>
          <p:nvPr/>
        </p:nvSpPr>
        <p:spPr>
          <a:xfrm>
            <a:off x="4124960" y="1340485"/>
            <a:ext cx="4624070" cy="1938020"/>
          </a:xfrm>
          <a:prstGeom prst="rect">
            <a:avLst/>
          </a:prstGeom>
          <a:noFill/>
        </p:spPr>
        <p:txBody>
          <a:bodyPr wrap="square" rtlCol="0" anchor="t">
            <a:spAutoFit/>
          </a:bodyPr>
          <a:lstStyle/>
          <a:p>
            <a:pPr algn="just"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IEEE TGRS, IEEE TIP, Proceeding of the IEEE</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等期刊副主编</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IEEE </a:t>
            </a:r>
            <a:r>
              <a:rPr lang="en-US" altLang="zh-CN"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F</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ellow</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法国</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格勒诺布尔国立研究院</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Jocelyn Chanussot 教授在</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权威期刊</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r>
              <a:rPr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ISPRS J. Photogramm. Remote Sens.</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上发表文章肯定了该项工作。</a:t>
            </a:r>
            <a:endPar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圆角矩形 5"/>
          <p:cNvSpPr/>
          <p:nvPr/>
        </p:nvSpPr>
        <p:spPr>
          <a:xfrm>
            <a:off x="4199890" y="3278505"/>
            <a:ext cx="4623435" cy="122237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just" fontAlgn="auto">
              <a:lnSpc>
                <a:spcPct val="150000"/>
              </a:lnSpc>
            </a:pPr>
            <a:r>
              <a:rPr lang="zh-CN" altLang="en-US" sz="1600">
                <a:latin typeface="Times New Roman" panose="02020603050405020304" pitchFamily="18" charset="0"/>
                <a:cs typeface="Times New Roman" panose="02020603050405020304" pitchFamily="18" charset="0"/>
                <a:sym typeface="+mn-ea"/>
              </a:rPr>
              <a:t>Huang, H., Li, Z., Pan, Y., 2019. Multi-feature manifold discriminant analysis for hyperspectral image classification. Remote Sens. 11 (6), 651.</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82295" y="1710055"/>
            <a:ext cx="1519555" cy="1889760"/>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814" t="5256" r="2378" b="5410"/>
          <a:stretch>
            <a:fillRect/>
          </a:stretch>
        </p:blipFill>
        <p:spPr>
          <a:xfrm>
            <a:off x="2329815" y="1694815"/>
            <a:ext cx="1348105" cy="1903730"/>
          </a:xfrm>
          <a:prstGeom prst="rect">
            <a:avLst/>
          </a:prstGeom>
        </p:spPr>
      </p:pic>
      <p:pic>
        <p:nvPicPr>
          <p:cNvPr id="9" name="图片 8"/>
          <p:cNvPicPr>
            <a:picLocks noChangeAspect="1"/>
          </p:cNvPicPr>
          <p:nvPr/>
        </p:nvPicPr>
        <p:blipFill>
          <a:blip r:embed="rId4"/>
          <a:stretch>
            <a:fillRect/>
          </a:stretch>
        </p:blipFill>
        <p:spPr>
          <a:xfrm>
            <a:off x="582295" y="3710940"/>
            <a:ext cx="3156585" cy="2864485"/>
          </a:xfrm>
          <a:prstGeom prst="rect">
            <a:avLst/>
          </a:prstGeom>
        </p:spPr>
      </p:pic>
      <p:sp>
        <p:nvSpPr>
          <p:cNvPr id="10" name="文本框 9"/>
          <p:cNvSpPr txBox="1"/>
          <p:nvPr/>
        </p:nvSpPr>
        <p:spPr>
          <a:xfrm>
            <a:off x="4199890" y="4683125"/>
            <a:ext cx="4549140" cy="1814830"/>
          </a:xfrm>
          <a:prstGeom prst="rect">
            <a:avLst/>
          </a:prstGeom>
          <a:solidFill>
            <a:srgbClr val="FFC000"/>
          </a:solidFill>
        </p:spPr>
        <p:txBody>
          <a:bodyPr wrap="square" rtlCol="0" anchor="t">
            <a:spAutoFit/>
          </a:bodyPr>
          <a:lstStyle/>
          <a:p>
            <a:pPr algn="just"/>
            <a:r>
              <a:rPr lang="zh-CN" altLang="en-US" sz="1600">
                <a:latin typeface="Times New Roman" panose="02020603050405020304" pitchFamily="18" charset="0"/>
                <a:cs typeface="Times New Roman" panose="02020603050405020304" pitchFamily="18" charset="0"/>
              </a:rPr>
              <a:t> In Huang et al. (2019), a multi-feature manifold discriminant analysis was developed on the basis of graph embedding framework for hyperspectral image classification. </a:t>
            </a:r>
          </a:p>
          <a:p>
            <a:pPr algn="just"/>
            <a:endParaRPr lang="zh-CN" altLang="en-US" sz="1600">
              <a:latin typeface="Times New Roman" panose="02020603050405020304" pitchFamily="18" charset="0"/>
              <a:cs typeface="Times New Roman" panose="02020603050405020304" pitchFamily="18" charset="0"/>
            </a:endParaRPr>
          </a:p>
          <a:p>
            <a:pPr algn="just"/>
            <a:r>
              <a:rPr lang="zh-CN" altLang="en-US" sz="1600">
                <a:latin typeface="Times New Roman" panose="02020603050405020304" pitchFamily="18" charset="0"/>
                <a:cs typeface="Times New Roman" panose="02020603050405020304" pitchFamily="18" charset="0"/>
              </a:rPr>
              <a:t>在图嵌入框架基础上，开发了多特征流形判别分析模型，很好的</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结合了特征融合及维数约简</a:t>
            </a:r>
            <a:r>
              <a:rPr lang="zh-CN" altLang="en-US" sz="1600">
                <a:latin typeface="Times New Roman" panose="02020603050405020304" pitchFamily="18" charset="0"/>
                <a:cs typeface="Times New Roman" panose="02020603050405020304" pitchFamily="18" charset="0"/>
              </a:rPr>
              <a:t>。</a:t>
            </a:r>
          </a:p>
        </p:txBody>
      </p:sp>
      <p:cxnSp>
        <p:nvCxnSpPr>
          <p:cNvPr id="11" name="直接箭头连接符 10"/>
          <p:cNvCxnSpPr/>
          <p:nvPr/>
        </p:nvCxnSpPr>
        <p:spPr>
          <a:xfrm>
            <a:off x="3772535" y="4519930"/>
            <a:ext cx="367665" cy="344170"/>
          </a:xfrm>
          <a:prstGeom prst="straightConnector1">
            <a:avLst/>
          </a:prstGeom>
          <a:ln w="3810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
        <p:nvSpPr>
          <p:cNvPr id="12" name="圆角矩形 11"/>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a:t>
            </a:r>
            <a:r>
              <a:rPr lang="zh-CN" altLang="en-US" sz="2000" b="1" dirty="0">
                <a:solidFill>
                  <a:schemeClr val="bg1"/>
                </a:solidFill>
                <a:latin typeface="华文中宋" panose="02010600040101010101" pitchFamily="2" charset="-122"/>
                <a:ea typeface="华文中宋" panose="02010600040101010101" pitchFamily="2" charset="-122"/>
              </a:rPr>
              <a:t>图像空</a:t>
            </a:r>
            <a:r>
              <a:rPr lang="en-US" altLang="zh-CN" sz="2000" b="1" dirty="0">
                <a:solidFill>
                  <a:schemeClr val="bg1"/>
                </a:solidFill>
                <a:latin typeface="华文中宋" panose="02010600040101010101" pitchFamily="2" charset="-122"/>
                <a:ea typeface="华文中宋" panose="02010600040101010101" pitchFamily="2" charset="-122"/>
              </a:rPr>
              <a:t>-</a:t>
            </a:r>
            <a:r>
              <a:rPr lang="zh-CN" altLang="en-US" sz="2000" b="1" dirty="0">
                <a:solidFill>
                  <a:schemeClr val="bg1"/>
                </a:solidFill>
                <a:latin typeface="华文中宋" panose="02010600040101010101" pitchFamily="2" charset="-122"/>
                <a:ea typeface="华文中宋" panose="02010600040101010101" pitchFamily="2" charset="-122"/>
              </a:rPr>
              <a:t>谱联合多流形</a:t>
            </a:r>
            <a:r>
              <a:rPr lang="zh-CN" altLang="en-US" sz="2000" b="1" dirty="0" smtClean="0">
                <a:solidFill>
                  <a:schemeClr val="bg1"/>
                </a:solidFill>
                <a:latin typeface="华文中宋" panose="02010600040101010101" pitchFamily="2" charset="-122"/>
                <a:ea typeface="华文中宋" panose="02010600040101010101" pitchFamily="2" charset="-122"/>
              </a:rPr>
              <a:t>学习</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24928497"/>
      </p:ext>
    </p:extLst>
  </p:cSld>
  <p:clrMapOvr>
    <a:masterClrMapping/>
  </p:clrMapOvr>
  <p:transition spd="slow"/>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7" name="圆角矩形 6"/>
          <p:cNvSpPr/>
          <p:nvPr/>
        </p:nvSpPr>
        <p:spPr>
          <a:xfrm>
            <a:off x="195978" y="1296591"/>
            <a:ext cx="8600995" cy="1636660"/>
          </a:xfrm>
          <a:prstGeom prst="roundRect">
            <a:avLst>
              <a:gd name="adj" fmla="val 11298"/>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just">
              <a:lnSpc>
                <a:spcPct val="120000"/>
              </a:lnSpc>
            </a:pPr>
            <a:r>
              <a:rPr lang="zh-CN" altLang="en-US" sz="16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面临挑战：</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卷积神经网络能够依靠其深层非线性结构从输入高光谱数据中提取抽象鉴别特征，但</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数据的高复杂性</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信息的冗余</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和对特征的</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低效描述</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仍然是当前高光谱图像分类领域的面临的主要挑战。为提高卷积神经网络的表征</a:t>
            </a:r>
            <a:r>
              <a:rPr lang="zh-CN" altLang="en-US"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能力、解决</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数据的高维度与有限的标记样本之间不平衡的</a:t>
            </a:r>
            <a:r>
              <a:rPr lang="zh-CN" altLang="en-US"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问题并且缓解，</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本课题将所设计的模型与</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注意力机制</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结合，通过对提取到的特征进行更详细的过滤</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自适应</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地学习数据中最具代表性的部分。</a:t>
            </a:r>
            <a:endPar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圆角矩形 7"/>
          <p:cNvSpPr/>
          <p:nvPr/>
        </p:nvSpPr>
        <p:spPr>
          <a:xfrm>
            <a:off x="2955789" y="3141180"/>
            <a:ext cx="3127708" cy="14847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955789" y="4625910"/>
            <a:ext cx="3127708" cy="15860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141080" y="3149140"/>
            <a:ext cx="2700202" cy="3088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3063963" y="3204978"/>
            <a:ext cx="2398220" cy="1400926"/>
          </a:xfrm>
          <a:prstGeom prst="rect">
            <a:avLst/>
          </a:prstGeom>
        </p:spPr>
      </p:pic>
      <p:pic>
        <p:nvPicPr>
          <p:cNvPr id="13" name="Picture 6">
            <a:extLst>
              <a:ext uri="{FF2B5EF4-FFF2-40B4-BE49-F238E27FC236}">
                <a16:creationId xmlns:a16="http://schemas.microsoft.com/office/drawing/2014/main" id="{A9B3F67E-B62C-47B2-A1B1-44099D2D40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9" r="1532"/>
          <a:stretch/>
        </p:blipFill>
        <p:spPr bwMode="auto">
          <a:xfrm>
            <a:off x="294908" y="3149140"/>
            <a:ext cx="2376265" cy="27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04F67834-B3A3-4218-972D-3FC012D0E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013" y="4679662"/>
            <a:ext cx="2592644" cy="146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图1"/>
          <p:cNvPicPr>
            <a:picLocks noChangeAspect="1" noChangeArrowheads="1"/>
          </p:cNvPicPr>
          <p:nvPr/>
        </p:nvPicPr>
        <p:blipFill rotWithShape="1">
          <a:blip r:embed="rId5">
            <a:extLst>
              <a:ext uri="{28A0092B-C50C-407E-A947-70E740481C1C}">
                <a14:useLocalDpi xmlns:a14="http://schemas.microsoft.com/office/drawing/2010/main" val="0"/>
              </a:ext>
            </a:extLst>
          </a:blip>
          <a:srcRect l="796" t="1078" r="690" b="-1"/>
          <a:stretch/>
        </p:blipFill>
        <p:spPr bwMode="auto">
          <a:xfrm>
            <a:off x="6304323" y="3274449"/>
            <a:ext cx="2374990" cy="2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6770470" y="5899940"/>
            <a:ext cx="1441420" cy="307777"/>
          </a:xfrm>
          <a:prstGeom prst="rect">
            <a:avLst/>
          </a:prstGeom>
        </p:spPr>
        <p:txBody>
          <a:bodyPr wrap="none">
            <a:spAutoFit/>
          </a:bodyPr>
          <a:lstStyle/>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波段间相关系数</a:t>
            </a:r>
          </a:p>
        </p:txBody>
      </p:sp>
      <p:sp>
        <p:nvSpPr>
          <p:cNvPr id="20" name="圆角矩形 19"/>
          <p:cNvSpPr/>
          <p:nvPr/>
        </p:nvSpPr>
        <p:spPr>
          <a:xfrm>
            <a:off x="195978" y="3140968"/>
            <a:ext cx="2700202" cy="3088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579375" y="4945833"/>
            <a:ext cx="364202" cy="954107"/>
          </a:xfrm>
          <a:prstGeom prst="rect">
            <a:avLst/>
          </a:prstGeom>
        </p:spPr>
        <p:txBody>
          <a:bodyPr wrap="none">
            <a:spAutoFit/>
          </a:bodyPr>
          <a:lstStyle/>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像</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元</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混</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合</a:t>
            </a:r>
          </a:p>
        </p:txBody>
      </p:sp>
      <p:sp>
        <p:nvSpPr>
          <p:cNvPr id="22" name="矩形 21">
            <a:extLst>
              <a:ext uri="{FF2B5EF4-FFF2-40B4-BE49-F238E27FC236}">
                <a16:creationId xmlns:a16="http://schemas.microsoft.com/office/drawing/2014/main" id="{8BB36415-2AD4-4C7A-910D-C8FB82A696B1}"/>
              </a:ext>
            </a:extLst>
          </p:cNvPr>
          <p:cNvSpPr/>
          <p:nvPr/>
        </p:nvSpPr>
        <p:spPr>
          <a:xfrm>
            <a:off x="978935" y="5833263"/>
            <a:ext cx="2520280" cy="307777"/>
          </a:xfrm>
          <a:prstGeom prst="rect">
            <a:avLst/>
          </a:prstGeom>
        </p:spPr>
        <p:txBody>
          <a:bodyPr wrap="square">
            <a:spAutoFit/>
          </a:bodyPr>
          <a:lstStyle/>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光谱差异</a:t>
            </a:r>
          </a:p>
        </p:txBody>
      </p:sp>
      <p:sp>
        <p:nvSpPr>
          <p:cNvPr id="23" name="矩形 22"/>
          <p:cNvSpPr/>
          <p:nvPr/>
        </p:nvSpPr>
        <p:spPr>
          <a:xfrm>
            <a:off x="5553600" y="3368731"/>
            <a:ext cx="364202" cy="954107"/>
          </a:xfrm>
          <a:prstGeom prst="rect">
            <a:avLst/>
          </a:prstGeom>
        </p:spPr>
        <p:txBody>
          <a:bodyPr wrap="none">
            <a:spAutoFit/>
          </a:bodyPr>
          <a:lstStyle/>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维</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数</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灾</a:t>
            </a:r>
            <a:endParaRPr lang="en-US" altLang="zh-CN"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难</a:t>
            </a:r>
          </a:p>
        </p:txBody>
      </p:sp>
    </p:spTree>
    <p:extLst>
      <p:ext uri="{BB962C8B-B14F-4D97-AF65-F5344CB8AC3E}">
        <p14:creationId xmlns:p14="http://schemas.microsoft.com/office/powerpoint/2010/main" val="1635528432"/>
      </p:ext>
    </p:extLst>
  </p:cSld>
  <p:clrMapOvr>
    <a:masterClrMapping/>
  </p:clrMapOvr>
  <p:transition spd="slow"/>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pic>
        <p:nvPicPr>
          <p:cNvPr id="26" name="图片 25"/>
          <p:cNvPicPr>
            <a:picLocks noChangeAspect="1"/>
          </p:cNvPicPr>
          <p:nvPr/>
        </p:nvPicPr>
        <p:blipFill rotWithShape="1">
          <a:blip r:embed="rId2"/>
          <a:srcRect t="7948" b="3707"/>
          <a:stretch/>
        </p:blipFill>
        <p:spPr>
          <a:xfrm>
            <a:off x="427950" y="3417047"/>
            <a:ext cx="8142857" cy="3096344"/>
          </a:xfrm>
          <a:prstGeom prst="rect">
            <a:avLst/>
          </a:prstGeom>
        </p:spPr>
      </p:pic>
      <p:sp>
        <p:nvSpPr>
          <p:cNvPr id="27" name="圆角矩形 26"/>
          <p:cNvSpPr/>
          <p:nvPr/>
        </p:nvSpPr>
        <p:spPr>
          <a:xfrm>
            <a:off x="323528" y="1951571"/>
            <a:ext cx="1008111" cy="432048"/>
          </a:xfrm>
          <a:prstGeom prst="roundRect">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endParaRPr lang="en-US" altLang="zh-CN"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lvl="0" indent="0" algn="just">
              <a:lnSpc>
                <a:spcPct val="120000"/>
              </a:lnSpc>
            </a:pPr>
            <a:r>
              <a:rPr lang="en-US" altLang="zh-CN" sz="16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ARCNN</a:t>
            </a:r>
          </a:p>
          <a:p>
            <a:pPr lvl="0" indent="0" algn="just">
              <a:lnSpc>
                <a:spcPct val="120000"/>
              </a:lnSpc>
            </a:pPr>
            <a:endPar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9" name="左大括号 28"/>
          <p:cNvSpPr/>
          <p:nvPr/>
        </p:nvSpPr>
        <p:spPr>
          <a:xfrm>
            <a:off x="2687273" y="2311610"/>
            <a:ext cx="323855" cy="914963"/>
          </a:xfrm>
          <a:prstGeom prst="leftBrace">
            <a:avLst>
              <a:gd name="adj1" fmla="val 72234"/>
              <a:gd name="adj2" fmla="val 4622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0" name="矩形 29"/>
          <p:cNvSpPr/>
          <p:nvPr/>
        </p:nvSpPr>
        <p:spPr>
          <a:xfrm>
            <a:off x="1819234" y="1357727"/>
            <a:ext cx="808550" cy="609398"/>
          </a:xfrm>
          <a:prstGeom prst="rect">
            <a:avLst/>
          </a:prstGeom>
        </p:spPr>
        <p:txBody>
          <a:bodyPr wrap="square">
            <a:spAutoFit/>
          </a:bodyPr>
          <a:lstStyle/>
          <a:p>
            <a:pPr defTabSz="457200">
              <a:lnSpc>
                <a:spcPct val="120000"/>
              </a:lnSpc>
              <a:buClr>
                <a:srgbClr val="C00000"/>
              </a:buClr>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注意力</a:t>
            </a:r>
            <a:endPar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defTabSz="457200">
              <a:lnSpc>
                <a:spcPct val="120000"/>
              </a:lnSpc>
              <a:buClr>
                <a:srgbClr val="C00000"/>
              </a:buClr>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模块</a:t>
            </a:r>
            <a:endPar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1" name="矩形 30"/>
          <p:cNvSpPr/>
          <p:nvPr/>
        </p:nvSpPr>
        <p:spPr>
          <a:xfrm>
            <a:off x="1726307" y="2479959"/>
            <a:ext cx="902811" cy="609398"/>
          </a:xfrm>
          <a:prstGeom prst="rect">
            <a:avLst/>
          </a:prstGeom>
        </p:spPr>
        <p:txBody>
          <a:bodyPr wrap="none">
            <a:spAutoFit/>
          </a:bodyPr>
          <a:lstStyle/>
          <a:p>
            <a:pPr lvl="0" defTabSz="457200">
              <a:lnSpc>
                <a:spcPct val="120000"/>
              </a:lnSpc>
              <a:buClr>
                <a:srgbClr val="C00000"/>
              </a:buClr>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特征提取</a:t>
            </a:r>
            <a:endPar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lvl="0" defTabSz="457200">
              <a:lnSpc>
                <a:spcPct val="120000"/>
              </a:lnSpc>
              <a:buClr>
                <a:srgbClr val="C00000"/>
              </a:buClr>
              <a:defRPr/>
            </a:pPr>
            <a:r>
              <a:rPr lang="en-US" altLang="zh-CN"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模块</a:t>
            </a:r>
            <a:endPar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2" name="左大括号 31"/>
          <p:cNvSpPr/>
          <p:nvPr/>
        </p:nvSpPr>
        <p:spPr>
          <a:xfrm>
            <a:off x="1393200" y="1590152"/>
            <a:ext cx="304429" cy="1154886"/>
          </a:xfrm>
          <a:prstGeom prst="leftBrace">
            <a:avLst>
              <a:gd name="adj1" fmla="val 72234"/>
              <a:gd name="adj2" fmla="val 4622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3" name="圆角矩形 32">
            <a:extLst>
              <a:ext uri="{FF2B5EF4-FFF2-40B4-BE49-F238E27FC236}">
                <a16:creationId xmlns:a16="http://schemas.microsoft.com/office/drawing/2014/main" id="{615D5C9A-C947-4588-8DD0-3A2D62727E1B}"/>
              </a:ext>
            </a:extLst>
          </p:cNvPr>
          <p:cNvSpPr/>
          <p:nvPr/>
        </p:nvSpPr>
        <p:spPr>
          <a:xfrm>
            <a:off x="3140129" y="2259316"/>
            <a:ext cx="1216487" cy="37759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defTabSz="866943" fontAlgn="base">
              <a:spcBef>
                <a:spcPct val="0"/>
              </a:spcBef>
              <a:spcAft>
                <a:spcPct val="0"/>
              </a:spcAft>
            </a:pPr>
            <a:endParaRPr lang="zh-CN" altLang="en-US" sz="20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a:xfrm>
            <a:off x="3140129" y="2269569"/>
            <a:ext cx="1935927" cy="350865"/>
          </a:xfrm>
          <a:prstGeom prst="rect">
            <a:avLst/>
          </a:prstGeom>
        </p:spPr>
        <p:txBody>
          <a:bodyPr wrap="square">
            <a:spAutoFit/>
          </a:bodyPr>
          <a:lstStyle/>
          <a:p>
            <a:pPr lvl="0" defTabSz="457200">
              <a:lnSpc>
                <a:spcPct val="120000"/>
              </a:lnSpc>
              <a:buClr>
                <a:srgbClr val="C00000"/>
              </a:buClr>
              <a:defRPr/>
            </a:pPr>
            <a:r>
              <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光谱</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特征提取</a:t>
            </a:r>
            <a:endPar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5" name="圆角矩形 34">
            <a:extLst>
              <a:ext uri="{FF2B5EF4-FFF2-40B4-BE49-F238E27FC236}">
                <a16:creationId xmlns:a16="http://schemas.microsoft.com/office/drawing/2014/main" id="{615D5C9A-C947-4588-8DD0-3A2D62727E1B}"/>
              </a:ext>
            </a:extLst>
          </p:cNvPr>
          <p:cNvSpPr/>
          <p:nvPr/>
        </p:nvSpPr>
        <p:spPr>
          <a:xfrm>
            <a:off x="3139261" y="2879390"/>
            <a:ext cx="1217356" cy="347183"/>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defTabSz="866943" fontAlgn="base">
              <a:spcBef>
                <a:spcPct val="0"/>
              </a:spcBef>
              <a:spcAft>
                <a:spcPct val="0"/>
              </a:spcAft>
            </a:pPr>
            <a:endParaRPr lang="zh-CN" altLang="en-US" sz="20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a:xfrm>
            <a:off x="3139260" y="2879390"/>
            <a:ext cx="1261884" cy="350865"/>
          </a:xfrm>
          <a:prstGeom prst="rect">
            <a:avLst/>
          </a:prstGeom>
        </p:spPr>
        <p:txBody>
          <a:bodyPr wrap="none">
            <a:spAutoFit/>
          </a:bodyPr>
          <a:lstStyle/>
          <a:p>
            <a:pPr lvl="0" defTabSz="457200">
              <a:lnSpc>
                <a:spcPct val="120000"/>
              </a:lnSpc>
              <a:buClr>
                <a:srgbClr val="C00000"/>
              </a:buClr>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空间特征提取</a:t>
            </a:r>
            <a:endPar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7" name="矩形 36"/>
          <p:cNvSpPr/>
          <p:nvPr/>
        </p:nvSpPr>
        <p:spPr>
          <a:xfrm>
            <a:off x="3131840" y="1227342"/>
            <a:ext cx="2736303" cy="867930"/>
          </a:xfrm>
          <a:prstGeom prst="rect">
            <a:avLst/>
          </a:prstGeom>
        </p:spPr>
        <p:txBody>
          <a:bodyPr wrap="square">
            <a:spAutoFit/>
          </a:bodyPr>
          <a:lstStyle/>
          <a:p>
            <a:pPr algn="just" defTabSz="457200">
              <a:lnSpc>
                <a:spcPct val="120000"/>
              </a:lnSpc>
              <a:buClr>
                <a:srgbClr val="C00000"/>
              </a:buClr>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考虑高光谱图像各光谱波段之间</a:t>
            </a:r>
            <a:r>
              <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a:t>
            </a:r>
            <a:r>
              <a:rPr lang="zh-CN" altLang="en-US" sz="14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非线性相关性</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，本课题使用</a:t>
            </a:r>
            <a:r>
              <a:rPr lang="zh-CN" altLang="en-US" sz="14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注意力机制</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重建</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光谱波段的重要性。</a:t>
            </a:r>
            <a:endPar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8" name="圆角矩形 37">
            <a:extLst>
              <a:ext uri="{FF2B5EF4-FFF2-40B4-BE49-F238E27FC236}">
                <a16:creationId xmlns:a16="http://schemas.microsoft.com/office/drawing/2014/main" id="{615D5C9A-C947-4588-8DD0-3A2D62727E1B}"/>
              </a:ext>
            </a:extLst>
          </p:cNvPr>
          <p:cNvSpPr/>
          <p:nvPr/>
        </p:nvSpPr>
        <p:spPr>
          <a:xfrm>
            <a:off x="3131840" y="1266256"/>
            <a:ext cx="2736303" cy="82217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defTabSz="866943" fontAlgn="base">
              <a:spcBef>
                <a:spcPct val="0"/>
              </a:spcBef>
              <a:spcAft>
                <a:spcPct val="0"/>
              </a:spcAft>
            </a:pPr>
            <a:endParaRPr lang="zh-CN" altLang="en-US" sz="200">
              <a:solidFill>
                <a:prstClr val="white"/>
              </a:solidFill>
              <a:latin typeface="微软雅黑" panose="020B0503020204020204" pitchFamily="34" charset="-122"/>
              <a:ea typeface="微软雅黑" panose="020B0503020204020204" pitchFamily="34" charset="-122"/>
            </a:endParaRPr>
          </a:p>
        </p:txBody>
      </p:sp>
      <p:sp>
        <p:nvSpPr>
          <p:cNvPr id="39" name="右箭头 38"/>
          <p:cNvSpPr/>
          <p:nvPr/>
        </p:nvSpPr>
        <p:spPr>
          <a:xfrm>
            <a:off x="2565422" y="1582583"/>
            <a:ext cx="445706" cy="168328"/>
          </a:xfrm>
          <a:prstGeom prst="right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48215" y="1357727"/>
            <a:ext cx="616208" cy="59384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783041" y="2489614"/>
            <a:ext cx="798945" cy="59384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728652" y="1196952"/>
            <a:ext cx="1842155" cy="1292662"/>
          </a:xfrm>
          <a:prstGeom prst="rect">
            <a:avLst/>
          </a:prstGeom>
        </p:spPr>
        <p:txBody>
          <a:bodyPr wrap="square">
            <a:spAutoFit/>
          </a:bodyPr>
          <a:lstStyle/>
          <a:p>
            <a:pPr marL="285750" lvl="0" indent="-285750" algn="just">
              <a:lnSpc>
                <a:spcPct val="130000"/>
              </a:lnSpc>
              <a:buClr>
                <a:srgbClr val="FF0000"/>
              </a:buClr>
              <a:buFont typeface="Wingdings" panose="05000000000000000000" pitchFamily="2" charset="2"/>
              <a:buChar char="q"/>
            </a:pPr>
            <a:r>
              <a:rPr lang="zh-CN" altLang="en-US" sz="14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缓解</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过</a:t>
            </a:r>
            <a:r>
              <a:rPr lang="zh-CN" altLang="en-US" sz="14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拟合</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现象</a:t>
            </a:r>
            <a:endParaRPr lang="en-US" altLang="zh-CN"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just">
              <a:lnSpc>
                <a:spcPct val="130000"/>
              </a:lnSpc>
              <a:buClr>
                <a:srgbClr val="FF0000"/>
              </a:buClr>
              <a:buFont typeface="Wingdings" panose="05000000000000000000" pitchFamily="2" charset="2"/>
              <a:buChar char="q"/>
            </a:pP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降低计算复杂度</a:t>
            </a:r>
            <a:endParaRPr lang="en-US" altLang="zh-CN"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just">
              <a:lnSpc>
                <a:spcPct val="130000"/>
              </a:lnSpc>
              <a:buClr>
                <a:srgbClr val="FF0000"/>
              </a:buClr>
              <a:buFont typeface="Wingdings" panose="05000000000000000000" pitchFamily="2" charset="2"/>
              <a:buChar char="q"/>
            </a:pP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提高分类性能</a:t>
            </a:r>
            <a:endPar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lvl="0" indent="-285750" algn="just">
              <a:lnSpc>
                <a:spcPct val="130000"/>
              </a:lnSpc>
              <a:buClr>
                <a:srgbClr val="FF0000"/>
              </a:buClr>
              <a:buFont typeface="Wingdings" panose="05000000000000000000" pitchFamily="2" charset="2"/>
              <a:buChar char="q"/>
            </a:pPr>
            <a:endParaRPr lang="zh-CN" altLang="en-US"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右箭头 42"/>
          <p:cNvSpPr/>
          <p:nvPr/>
        </p:nvSpPr>
        <p:spPr>
          <a:xfrm>
            <a:off x="5980834" y="1566538"/>
            <a:ext cx="443455" cy="168328"/>
          </a:xfrm>
          <a:prstGeom prst="right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4467715" y="2363314"/>
            <a:ext cx="432661" cy="168328"/>
          </a:xfrm>
          <a:prstGeom prst="right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4464762" y="2965353"/>
            <a:ext cx="430995" cy="168328"/>
          </a:xfrm>
          <a:prstGeom prst="right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a:extLst>
              <a:ext uri="{FF2B5EF4-FFF2-40B4-BE49-F238E27FC236}">
                <a16:creationId xmlns:a16="http://schemas.microsoft.com/office/drawing/2014/main" id="{615D5C9A-C947-4588-8DD0-3A2D62727E1B}"/>
              </a:ext>
            </a:extLst>
          </p:cNvPr>
          <p:cNvSpPr/>
          <p:nvPr/>
        </p:nvSpPr>
        <p:spPr>
          <a:xfrm>
            <a:off x="4987444" y="2156360"/>
            <a:ext cx="3783077" cy="1134983"/>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defTabSz="866943" fontAlgn="base">
              <a:spcBef>
                <a:spcPct val="0"/>
              </a:spcBef>
              <a:spcAft>
                <a:spcPct val="0"/>
              </a:spcAft>
            </a:pPr>
            <a:endParaRPr lang="zh-CN" altLang="en-US" sz="20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5003078" y="2146377"/>
            <a:ext cx="3767443" cy="1126462"/>
          </a:xfrm>
          <a:prstGeom prst="rect">
            <a:avLst/>
          </a:prstGeom>
        </p:spPr>
        <p:txBody>
          <a:bodyPr wrap="square">
            <a:spAutoFit/>
          </a:bodyPr>
          <a:lstStyle/>
          <a:p>
            <a:pPr marL="285750" indent="-285750" algn="just" defTabSz="457200">
              <a:lnSpc>
                <a:spcPct val="120000"/>
              </a:lnSpc>
              <a:buClr>
                <a:srgbClr val="C00000"/>
              </a:buClr>
              <a:buFont typeface="Wingdings" panose="05000000000000000000" pitchFamily="2" charset="2"/>
              <a:buChar char="Ø"/>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连续提取光谱和空间</a:t>
            </a:r>
            <a:r>
              <a:rPr lang="zh-CN" altLang="en-US" sz="1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深度鉴别</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特征</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just" defTabSz="457200">
              <a:lnSpc>
                <a:spcPct val="120000"/>
              </a:lnSpc>
              <a:buClr>
                <a:srgbClr val="C00000"/>
              </a:buClr>
              <a:buFont typeface="Wingdings" panose="05000000000000000000" pitchFamily="2" charset="2"/>
              <a:buChar char="Ø"/>
              <a:defRPr/>
            </a:pP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残差结构使较</a:t>
            </a:r>
            <a:r>
              <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高层中的梯度快速传播回较低层</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促进</a:t>
            </a:r>
            <a:r>
              <a:rPr lang="zh-CN" altLang="en-US" sz="14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和规范</a:t>
            </a:r>
            <a:r>
              <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模型训练</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过程。</a:t>
            </a:r>
            <a:endParaRPr lang="en-US" altLang="zh-CN"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285750" indent="-285750" algn="just" defTabSz="457200">
              <a:lnSpc>
                <a:spcPct val="120000"/>
              </a:lnSpc>
              <a:buClr>
                <a:srgbClr val="C00000"/>
              </a:buClr>
              <a:buFont typeface="Wingdings" panose="05000000000000000000" pitchFamily="2" charset="2"/>
              <a:buChar char="Ø"/>
              <a:defRPr/>
            </a:pPr>
            <a:r>
              <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融合</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多尺度特征让模型更具</a:t>
            </a:r>
            <a:r>
              <a:rPr lang="zh-CN" altLang="en-US" sz="14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泛化能力</a:t>
            </a:r>
            <a:r>
              <a:rPr lang="zh-CN" altLang="en-US" sz="14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8" name="圆角矩形 47">
            <a:extLst>
              <a:ext uri="{FF2B5EF4-FFF2-40B4-BE49-F238E27FC236}">
                <a16:creationId xmlns:a16="http://schemas.microsoft.com/office/drawing/2014/main" id="{615D5C9A-C947-4588-8DD0-3A2D62727E1B}"/>
              </a:ext>
            </a:extLst>
          </p:cNvPr>
          <p:cNvSpPr/>
          <p:nvPr/>
        </p:nvSpPr>
        <p:spPr>
          <a:xfrm>
            <a:off x="6641727" y="1237591"/>
            <a:ext cx="1944472" cy="850835"/>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defTabSz="866943" fontAlgn="base">
              <a:spcBef>
                <a:spcPct val="0"/>
              </a:spcBef>
              <a:spcAft>
                <a:spcPct val="0"/>
              </a:spcAft>
            </a:pPr>
            <a:endParaRPr lang="zh-CN" altLang="en-US" sz="20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2734246"/>
      </p:ext>
    </p:extLst>
  </p:cSld>
  <p:clrMapOvr>
    <a:masterClrMapping/>
  </p:clrMapOvr>
  <p:transition spd="slow"/>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rotWithShape="1">
          <a:blip r:embed="rId2"/>
          <a:srcRect l="5573" t="1695" r="6333" b="17012"/>
          <a:stretch/>
        </p:blipFill>
        <p:spPr>
          <a:xfrm>
            <a:off x="1997933" y="1259126"/>
            <a:ext cx="5328592" cy="2136096"/>
          </a:xfrm>
          <a:prstGeom prst="rect">
            <a:avLst/>
          </a:prstGeom>
        </p:spPr>
      </p:pic>
      <p:pic>
        <p:nvPicPr>
          <p:cNvPr id="5" name="图片 4"/>
          <p:cNvPicPr>
            <a:picLocks noChangeAspect="1"/>
          </p:cNvPicPr>
          <p:nvPr/>
        </p:nvPicPr>
        <p:blipFill rotWithShape="1">
          <a:blip r:embed="rId3"/>
          <a:srcRect l="3893" t="2433"/>
          <a:stretch/>
        </p:blipFill>
        <p:spPr>
          <a:xfrm>
            <a:off x="112373" y="3325933"/>
            <a:ext cx="3771120" cy="2767363"/>
          </a:xfrm>
          <a:prstGeom prst="rect">
            <a:avLst/>
          </a:prstGeom>
        </p:spPr>
      </p:pic>
      <p:pic>
        <p:nvPicPr>
          <p:cNvPr id="6" name="图片 5"/>
          <p:cNvPicPr>
            <a:picLocks noChangeAspect="1"/>
          </p:cNvPicPr>
          <p:nvPr/>
        </p:nvPicPr>
        <p:blipFill>
          <a:blip r:embed="rId4"/>
          <a:stretch>
            <a:fillRect/>
          </a:stretch>
        </p:blipFill>
        <p:spPr>
          <a:xfrm>
            <a:off x="3902674" y="3325933"/>
            <a:ext cx="5199275" cy="2207796"/>
          </a:xfrm>
          <a:prstGeom prst="rect">
            <a:avLst/>
          </a:prstGeom>
        </p:spPr>
      </p:pic>
      <p:sp>
        <p:nvSpPr>
          <p:cNvPr id="7" name="文本框 6"/>
          <p:cNvSpPr txBox="1"/>
          <p:nvPr/>
        </p:nvSpPr>
        <p:spPr>
          <a:xfrm>
            <a:off x="112373" y="6093296"/>
            <a:ext cx="8829642" cy="461665"/>
          </a:xfrm>
          <a:prstGeom prst="rect">
            <a:avLst/>
          </a:prstGeom>
          <a:noFill/>
          <a:ln w="12700">
            <a:solidFill>
              <a:srgbClr val="FF0000"/>
            </a:solidFill>
          </a:ln>
        </p:spPr>
        <p:txBody>
          <a:bodyPr wrap="square" rtlCol="0">
            <a:spAutoFit/>
          </a:bodyPr>
          <a:lstStyle/>
          <a:p>
            <a:pPr algn="just"/>
            <a:r>
              <a:rPr lang="en-US" altLang="zh-CN" sz="1200" dirty="0" smtClean="0">
                <a:latin typeface="Times New Roman" panose="02020603050405020304" pitchFamily="18" charset="0"/>
                <a:cs typeface="Times New Roman" panose="02020603050405020304" pitchFamily="18" charset="0"/>
              </a:rPr>
              <a:t>[1] Huang et al. Adaptive</a:t>
            </a:r>
            <a:r>
              <a:rPr lang="en-US" altLang="zh-CN" sz="1200" dirty="0">
                <a:latin typeface="Times New Roman" panose="02020603050405020304" pitchFamily="18" charset="0"/>
                <a:cs typeface="Times New Roman" panose="02020603050405020304" pitchFamily="18" charset="0"/>
              </a:rPr>
              <a:t> Residual Convolutional Neural Network for Hyperspectral Image </a:t>
            </a:r>
            <a:r>
              <a:rPr lang="en-US" altLang="zh-CN" sz="1200" dirty="0" smtClean="0">
                <a:latin typeface="Times New Roman" panose="02020603050405020304" pitchFamily="18" charset="0"/>
                <a:cs typeface="Times New Roman" panose="02020603050405020304" pitchFamily="18" charset="0"/>
              </a:rPr>
              <a:t>Classification, </a:t>
            </a:r>
            <a:r>
              <a:rPr lang="en-US" altLang="zh-CN" sz="1200" i="1" dirty="0">
                <a:latin typeface="Times New Roman" panose="02020603050405020304" pitchFamily="18" charset="0"/>
                <a:cs typeface="Times New Roman" panose="02020603050405020304" pitchFamily="18" charset="0"/>
              </a:rPr>
              <a:t>IEEE JSTARS</a:t>
            </a:r>
            <a:r>
              <a:rPr lang="en-US" altLang="zh-CN"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2020,</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13: 2520-2531.</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191901"/>
      </p:ext>
    </p:extLst>
  </p:cSld>
  <p:clrMapOvr>
    <a:masterClrMapping/>
  </p:clrMapOvr>
  <p:transition spd="slow"/>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49" name="文本框 48"/>
          <p:cNvSpPr txBox="1"/>
          <p:nvPr/>
        </p:nvSpPr>
        <p:spPr>
          <a:xfrm>
            <a:off x="222250" y="1218565"/>
            <a:ext cx="3544570" cy="1691640"/>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研究思路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如何利用对数据局部几何关系的探索来优化现有的特征提取模型？</a:t>
            </a:r>
          </a:p>
        </p:txBody>
      </p:sp>
      <p:sp>
        <p:nvSpPr>
          <p:cNvPr id="50" name="圆角矩形 49"/>
          <p:cNvSpPr/>
          <p:nvPr/>
        </p:nvSpPr>
        <p:spPr>
          <a:xfrm>
            <a:off x="573405" y="3247390"/>
            <a:ext cx="3134995" cy="129857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algn="just" defTabSz="914400" fontAlgn="base">
              <a:lnSpc>
                <a:spcPct val="130000"/>
              </a:lnSpc>
              <a:buClr>
                <a:srgbClr val="FF0000"/>
              </a:buClr>
              <a:buSzTx/>
              <a:buFont typeface="Wingdings" panose="05000000000000000000" pitchFamily="2" charset="2"/>
              <a:buNone/>
              <a:defRPr/>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针对深度学习方法未能与高光谱数据类型匹配的问题，提出了一种基于流形的最大化阈值判别网络。</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1" name="图片 50"/>
          <p:cNvPicPr>
            <a:picLocks noChangeAspect="1"/>
          </p:cNvPicPr>
          <p:nvPr/>
        </p:nvPicPr>
        <p:blipFill>
          <a:blip r:embed="rId2"/>
          <a:stretch>
            <a:fillRect/>
          </a:stretch>
        </p:blipFill>
        <p:spPr>
          <a:xfrm>
            <a:off x="3816350" y="1218565"/>
            <a:ext cx="5006975" cy="5149215"/>
          </a:xfrm>
          <a:prstGeom prst="rect">
            <a:avLst/>
          </a:prstGeom>
        </p:spPr>
      </p:pic>
      <p:sp>
        <p:nvSpPr>
          <p:cNvPr id="53" name="文本框 52"/>
          <p:cNvSpPr txBox="1"/>
          <p:nvPr/>
        </p:nvSpPr>
        <p:spPr>
          <a:xfrm>
            <a:off x="107662" y="5466279"/>
            <a:ext cx="4220498" cy="769441"/>
          </a:xfrm>
          <a:prstGeom prst="rect">
            <a:avLst/>
          </a:prstGeom>
          <a:noFill/>
          <a:ln w="12700">
            <a:solidFill>
              <a:srgbClr val="FF0000"/>
            </a:solidFill>
          </a:ln>
        </p:spPr>
        <p:txBody>
          <a:bodyPr wrap="square" rtlCol="0">
            <a:spAutoFit/>
          </a:bodyPr>
          <a:lstStyle/>
          <a:p>
            <a:pPr algn="just" defTabSz="914400" fontAlgn="base">
              <a:spcBef>
                <a:spcPct val="0"/>
              </a:spcBef>
              <a:spcAft>
                <a:spcPct val="0"/>
              </a:spcAft>
              <a:buClr>
                <a:srgbClr val="C00000"/>
              </a:buClr>
              <a:defRPr/>
            </a:pPr>
            <a:r>
              <a:rPr lang="en-US" altLang="zh-CN" sz="1100" dirty="0" smtClean="0">
                <a:latin typeface="Times New Roman" panose="02020603050405020304" pitchFamily="18" charset="0"/>
                <a:cs typeface="Times New Roman" panose="02020603050405020304" pitchFamily="18" charset="0"/>
              </a:rPr>
              <a:t>[1] </a:t>
            </a:r>
            <a:r>
              <a:rPr lang="zh-CN" altLang="en-US" sz="1100" kern="0" dirty="0">
                <a:solidFill>
                  <a:prstClr val="black"/>
                </a:solidFill>
                <a:latin typeface="Times New Roman" panose="02020603050405020304" pitchFamily="18" charset="0"/>
                <a:ea typeface="微软雅黑" panose="020B0503020204020204" pitchFamily="34" charset="-122"/>
                <a:sym typeface="+mn-ea"/>
              </a:rPr>
              <a:t>Zhengying Li, </a:t>
            </a:r>
            <a:r>
              <a:rPr lang="zh-CN" altLang="en-US" sz="1100" b="1" kern="0" dirty="0">
                <a:solidFill>
                  <a:prstClr val="black"/>
                </a:solidFill>
                <a:latin typeface="Times New Roman" panose="02020603050405020304" pitchFamily="18" charset="0"/>
                <a:ea typeface="微软雅黑" panose="020B0503020204020204" pitchFamily="34" charset="-122"/>
                <a:sym typeface="+mn-ea"/>
              </a:rPr>
              <a:t>Hong Huang</a:t>
            </a:r>
            <a:r>
              <a:rPr lang="en-US" altLang="zh-CN" sz="1100" kern="0" dirty="0">
                <a:solidFill>
                  <a:prstClr val="black"/>
                </a:solidFill>
                <a:latin typeface="Times New Roman" panose="02020603050405020304" pitchFamily="18" charset="0"/>
                <a:ea typeface="微软雅黑" panose="020B0503020204020204" pitchFamily="34" charset="-122"/>
                <a:sym typeface="+mn-ea"/>
              </a:rPr>
              <a:t>*</a:t>
            </a:r>
            <a:r>
              <a:rPr lang="zh-CN" altLang="en-US" sz="1100" kern="0" dirty="0">
                <a:solidFill>
                  <a:prstClr val="black"/>
                </a:solidFill>
                <a:latin typeface="Times New Roman" panose="02020603050405020304" pitchFamily="18" charset="0"/>
                <a:ea typeface="微软雅黑" panose="020B0503020204020204" pitchFamily="34" charset="-122"/>
                <a:sym typeface="+mn-ea"/>
              </a:rPr>
              <a:t>, </a:t>
            </a:r>
            <a:r>
              <a:rPr lang="en-US" altLang="zh-CN" sz="1100" kern="0" dirty="0">
                <a:solidFill>
                  <a:prstClr val="black"/>
                </a:solidFill>
                <a:latin typeface="Times New Roman" panose="02020603050405020304" pitchFamily="18" charset="0"/>
                <a:ea typeface="微软雅黑" panose="020B0503020204020204" pitchFamily="34" charset="-122"/>
                <a:sym typeface="+mn-ea"/>
              </a:rPr>
              <a:t>Yuan Li, </a:t>
            </a:r>
            <a:r>
              <a:rPr lang="en-US" altLang="zh-CN" sz="1100" kern="0" dirty="0" err="1">
                <a:solidFill>
                  <a:prstClr val="black"/>
                </a:solidFill>
                <a:latin typeface="Times New Roman" panose="02020603050405020304" pitchFamily="18" charset="0"/>
                <a:ea typeface="微软雅黑" panose="020B0503020204020204" pitchFamily="34" charset="-122"/>
                <a:sym typeface="+mn-ea"/>
              </a:rPr>
              <a:t>Yinsong</a:t>
            </a:r>
            <a:r>
              <a:rPr lang="en-US" altLang="zh-CN" sz="1100" kern="0" dirty="0">
                <a:solidFill>
                  <a:prstClr val="black"/>
                </a:solidFill>
                <a:latin typeface="Times New Roman" panose="02020603050405020304" pitchFamily="18" charset="0"/>
                <a:ea typeface="微软雅黑" panose="020B0503020204020204" pitchFamily="34" charset="-122"/>
                <a:sym typeface="+mn-ea"/>
              </a:rPr>
              <a:t> Pan. M</a:t>
            </a:r>
            <a:r>
              <a:rPr lang="en-US" altLang="zh-CN" sz="1100" kern="0" baseline="30000" dirty="0">
                <a:solidFill>
                  <a:prstClr val="black"/>
                </a:solidFill>
                <a:latin typeface="Times New Roman" panose="02020603050405020304" pitchFamily="18" charset="0"/>
                <a:ea typeface="微软雅黑" panose="020B0503020204020204" pitchFamily="34" charset="-122"/>
                <a:sym typeface="+mn-ea"/>
              </a:rPr>
              <a:t>3</a:t>
            </a:r>
            <a:r>
              <a:rPr lang="en-US" altLang="zh-CN" sz="1100" kern="0" dirty="0">
                <a:solidFill>
                  <a:prstClr val="black"/>
                </a:solidFill>
                <a:latin typeface="Times New Roman" panose="02020603050405020304" pitchFamily="18" charset="0"/>
                <a:ea typeface="微软雅黑" panose="020B0503020204020204" pitchFamily="34" charset="-122"/>
                <a:sym typeface="+mn-ea"/>
              </a:rPr>
              <a:t>DNet: A manifold-based discriminant feature learning network for hyperspectral imagery. </a:t>
            </a:r>
            <a:r>
              <a:rPr lang="zh-CN" altLang="en-US" sz="1100" i="1" kern="0" dirty="0">
                <a:solidFill>
                  <a:prstClr val="black"/>
                </a:solidFill>
                <a:latin typeface="Times New Roman" panose="02020603050405020304" pitchFamily="18" charset="0"/>
                <a:ea typeface="微软雅黑" panose="020B0503020204020204" pitchFamily="34" charset="-122"/>
              </a:rPr>
              <a:t>Expert Systems with Applications</a:t>
            </a:r>
            <a:r>
              <a:rPr lang="zh-CN" altLang="en-US" sz="1100" kern="0" dirty="0">
                <a:solidFill>
                  <a:prstClr val="black"/>
                </a:solidFill>
                <a:latin typeface="Times New Roman" panose="02020603050405020304" pitchFamily="18" charset="0"/>
                <a:ea typeface="微软雅黑" panose="020B0503020204020204" pitchFamily="34" charset="-122"/>
              </a:rPr>
              <a:t> </a:t>
            </a:r>
            <a:r>
              <a:rPr lang="zh-CN" altLang="en-US" sz="1100" kern="0" dirty="0" smtClean="0">
                <a:solidFill>
                  <a:prstClr val="black"/>
                </a:solidFill>
                <a:latin typeface="Times New Roman" panose="02020603050405020304" pitchFamily="18" charset="0"/>
                <a:ea typeface="微软雅黑" panose="020B0503020204020204" pitchFamily="34" charset="-122"/>
              </a:rPr>
              <a:t>2020</a:t>
            </a:r>
            <a:r>
              <a:rPr lang="zh-CN" altLang="en-US" sz="1100" kern="0" dirty="0">
                <a:solidFill>
                  <a:prstClr val="black"/>
                </a:solidFill>
                <a:latin typeface="Times New Roman" panose="02020603050405020304" pitchFamily="18" charset="0"/>
                <a:ea typeface="微软雅黑" panose="020B0503020204020204" pitchFamily="34" charset="-122"/>
              </a:rPr>
              <a:t>, 114, 113089</a:t>
            </a:r>
            <a:r>
              <a:rPr lang="zh-CN" altLang="en-US" sz="1100" kern="0" dirty="0" smtClean="0">
                <a:solidFill>
                  <a:prstClr val="black"/>
                </a:solidFill>
                <a:latin typeface="Times New Roman" panose="02020603050405020304" pitchFamily="18" charset="0"/>
                <a:ea typeface="微软雅黑" panose="020B0503020204020204" pitchFamily="34" charset="-122"/>
              </a:rPr>
              <a:t>. </a:t>
            </a:r>
            <a:r>
              <a:rPr lang="zh-CN" altLang="en-US" sz="1100" kern="0" dirty="0">
                <a:solidFill>
                  <a:prstClr val="black"/>
                </a:solidFill>
                <a:latin typeface="Times New Roman" panose="02020603050405020304" pitchFamily="18" charset="0"/>
                <a:ea typeface="微软雅黑" panose="020B0503020204020204" pitchFamily="34" charset="-122"/>
              </a:rPr>
              <a:t>(</a:t>
            </a:r>
            <a:r>
              <a:rPr lang="zh-CN" altLang="zh-CN" sz="1100" dirty="0">
                <a:solidFill>
                  <a:srgbClr val="5B9BD5"/>
                </a:solidFill>
                <a:latin typeface="Times New Roman" panose="02020603050405020304" pitchFamily="18" charset="0"/>
                <a:ea typeface="楷体" panose="02010609060101010101" pitchFamily="49" charset="-122"/>
                <a:cs typeface="Times New Roman" panose="02020603050405020304" pitchFamily="18" charset="0"/>
              </a:rPr>
              <a:t>SCI 2区TOP期刊</a:t>
            </a:r>
            <a:r>
              <a:rPr lang="zh-CN" altLang="en-US" sz="1100" kern="0" dirty="0">
                <a:solidFill>
                  <a:prstClr val="black"/>
                </a:solidFill>
                <a:latin typeface="Times New Roman" panose="02020603050405020304" pitchFamily="18" charset="0"/>
                <a:ea typeface="微软雅黑" panose="020B0503020204020204" pitchFamily="34" charset="-122"/>
              </a:rPr>
              <a:t>), </a:t>
            </a:r>
          </a:p>
        </p:txBody>
      </p:sp>
    </p:spTree>
    <p:extLst>
      <p:ext uri="{BB962C8B-B14F-4D97-AF65-F5344CB8AC3E}">
        <p14:creationId xmlns:p14="http://schemas.microsoft.com/office/powerpoint/2010/main" val="2924851508"/>
      </p:ext>
    </p:extLst>
  </p:cSld>
  <p:clrMapOvr>
    <a:masterClrMapping/>
  </p:clrMapOvr>
  <p:transition spd="slow"/>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222333" y="1218638"/>
            <a:ext cx="8332139" cy="891540"/>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研究思路</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如何结合深度学习和流形学习各自的优势构建新的深度学习模型？</a:t>
            </a:r>
          </a:p>
        </p:txBody>
      </p:sp>
      <p:sp>
        <p:nvSpPr>
          <p:cNvPr id="5" name="圆角矩形 4"/>
          <p:cNvSpPr/>
          <p:nvPr/>
        </p:nvSpPr>
        <p:spPr>
          <a:xfrm>
            <a:off x="384810" y="2224405"/>
            <a:ext cx="8311515" cy="77406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defTabSz="914400" fontAlgn="base">
              <a:lnSpc>
                <a:spcPct val="130000"/>
              </a:lnSpc>
              <a:spcBef>
                <a:spcPct val="0"/>
              </a:spcBef>
              <a:spcAft>
                <a:spcPct val="0"/>
              </a:spcAft>
              <a:buClr>
                <a:srgbClr val="FF0000"/>
              </a:buClr>
              <a:buFont typeface="Wingdings" panose="05000000000000000000" pitchFamily="2" charset="2"/>
              <a:buNone/>
              <a:defRPr/>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深度局部保持神经网络(DLPNet)：针对深度学习方法未能很好地研究高光谱影像的内蕴流形结构，提出了一种基于图的深度学习模型，称为深度局部保持神经网络。</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48310" y="3217545"/>
            <a:ext cx="8248015" cy="2701925"/>
          </a:xfrm>
          <a:prstGeom prst="rect">
            <a:avLst/>
          </a:prstGeom>
        </p:spPr>
      </p:pic>
      <p:sp>
        <p:nvSpPr>
          <p:cNvPr id="8" name="文本框 7"/>
          <p:cNvSpPr txBox="1"/>
          <p:nvPr/>
        </p:nvSpPr>
        <p:spPr>
          <a:xfrm>
            <a:off x="157496" y="5978009"/>
            <a:ext cx="8829642" cy="461665"/>
          </a:xfrm>
          <a:prstGeom prst="rect">
            <a:avLst/>
          </a:prstGeom>
          <a:noFill/>
          <a:ln w="12700">
            <a:solidFill>
              <a:srgbClr val="FF0000"/>
            </a:solidFill>
          </a:ln>
        </p:spPr>
        <p:txBody>
          <a:bodyPr wrap="square" rtlCol="0">
            <a:spAutoFit/>
          </a:bodyPr>
          <a:lstStyle/>
          <a:p>
            <a:pPr algn="just" defTabSz="914400" fontAlgn="base">
              <a:spcBef>
                <a:spcPct val="0"/>
              </a:spcBef>
              <a:spcAft>
                <a:spcPct val="0"/>
              </a:spcAft>
              <a:buClr>
                <a:srgbClr val="C00000"/>
              </a:buClr>
              <a:defRPr/>
            </a:pPr>
            <a:r>
              <a:rPr lang="en-US" altLang="zh-CN" sz="1200" dirty="0" smtClean="0">
                <a:latin typeface="Times New Roman" panose="02020603050405020304" pitchFamily="18" charset="0"/>
                <a:cs typeface="Times New Roman" panose="02020603050405020304" pitchFamily="18" charset="0"/>
              </a:rPr>
              <a:t>[1] </a:t>
            </a:r>
            <a:r>
              <a:rPr lang="zh-CN" altLang="en-US" sz="1200" kern="0" dirty="0">
                <a:solidFill>
                  <a:prstClr val="black"/>
                </a:solidFill>
                <a:latin typeface="Times New Roman" panose="02020603050405020304" pitchFamily="18" charset="0"/>
                <a:ea typeface="微软雅黑" panose="020B0503020204020204" pitchFamily="34" charset="-122"/>
                <a:sym typeface="+mn-ea"/>
              </a:rPr>
              <a:t>Zhengying Li, Hong Huang</a:t>
            </a:r>
            <a:r>
              <a:rPr lang="en-US" altLang="zh-CN" sz="1200" kern="0" dirty="0">
                <a:solidFill>
                  <a:prstClr val="black"/>
                </a:solidFill>
                <a:latin typeface="Times New Roman" panose="02020603050405020304" pitchFamily="18" charset="0"/>
                <a:ea typeface="微软雅黑" panose="020B0503020204020204" pitchFamily="34" charset="-122"/>
                <a:sym typeface="+mn-ea"/>
              </a:rPr>
              <a:t>*</a:t>
            </a:r>
            <a:r>
              <a:rPr lang="zh-CN" altLang="en-US" sz="1200" kern="0" dirty="0">
                <a:solidFill>
                  <a:prstClr val="black"/>
                </a:solidFill>
                <a:latin typeface="Times New Roman" panose="02020603050405020304" pitchFamily="18" charset="0"/>
                <a:ea typeface="微软雅黑" panose="020B0503020204020204" pitchFamily="34" charset="-122"/>
                <a:sym typeface="+mn-ea"/>
              </a:rPr>
              <a:t>, Yule Duan, Guangyao Shi. DLPNet: A deep manifold network for feature extraction of hyperspectral imagery. </a:t>
            </a:r>
            <a:r>
              <a:rPr lang="zh-CN" altLang="en-US" sz="1200" i="1" kern="0" dirty="0">
                <a:solidFill>
                  <a:prstClr val="black"/>
                </a:solidFill>
                <a:latin typeface="Times New Roman" panose="02020603050405020304" pitchFamily="18" charset="0"/>
                <a:ea typeface="微软雅黑" panose="020B0503020204020204" pitchFamily="34" charset="-122"/>
                <a:sym typeface="+mn-ea"/>
              </a:rPr>
              <a:t>Neural Networks</a:t>
            </a:r>
            <a:r>
              <a:rPr lang="zh-CN" altLang="en-US" sz="1200" kern="0" dirty="0">
                <a:solidFill>
                  <a:prstClr val="black"/>
                </a:solidFill>
                <a:latin typeface="Times New Roman" panose="02020603050405020304" pitchFamily="18" charset="0"/>
                <a:ea typeface="微软雅黑" panose="020B0503020204020204" pitchFamily="34" charset="-122"/>
                <a:sym typeface="+mn-ea"/>
              </a:rPr>
              <a:t> </a:t>
            </a:r>
            <a:r>
              <a:rPr lang="zh-CN" altLang="en-US" sz="1200" kern="0" dirty="0" smtClean="0">
                <a:solidFill>
                  <a:prstClr val="black"/>
                </a:solidFill>
                <a:latin typeface="Times New Roman" panose="02020603050405020304" pitchFamily="18" charset="0"/>
                <a:ea typeface="微软雅黑" panose="020B0503020204020204" pitchFamily="34" charset="-122"/>
                <a:sym typeface="+mn-ea"/>
              </a:rPr>
              <a:t>2020</a:t>
            </a:r>
            <a:r>
              <a:rPr lang="zh-CN" altLang="en-US" sz="1200" kern="0" dirty="0">
                <a:solidFill>
                  <a:prstClr val="black"/>
                </a:solidFill>
                <a:latin typeface="Times New Roman" panose="02020603050405020304" pitchFamily="18" charset="0"/>
                <a:ea typeface="微软雅黑" panose="020B0503020204020204" pitchFamily="34" charset="-122"/>
                <a:sym typeface="+mn-ea"/>
              </a:rPr>
              <a:t>, 129, 7-18</a:t>
            </a:r>
            <a:r>
              <a:rPr lang="zh-CN" altLang="en-US" sz="1200" kern="0" dirty="0" smtClean="0">
                <a:solidFill>
                  <a:prstClr val="black"/>
                </a:solidFill>
                <a:latin typeface="Times New Roman" panose="02020603050405020304" pitchFamily="18" charset="0"/>
                <a:ea typeface="微软雅黑" panose="020B0503020204020204" pitchFamily="34" charset="-122"/>
                <a:sym typeface="+mn-ea"/>
              </a:rPr>
              <a:t>. (</a:t>
            </a:r>
            <a:r>
              <a:rPr lang="zh-CN" altLang="en-US" sz="1200" dirty="0" smtClean="0">
                <a:solidFill>
                  <a:srgbClr val="5B9BD5"/>
                </a:solidFill>
                <a:latin typeface="Times New Roman" panose="02020603050405020304" pitchFamily="18" charset="0"/>
                <a:ea typeface="楷体" panose="02010609060101010101" pitchFamily="49" charset="-122"/>
                <a:cs typeface="Times New Roman" panose="02020603050405020304" pitchFamily="18" charset="0"/>
                <a:sym typeface="+mn-ea"/>
              </a:rPr>
              <a:t>中科院一区</a:t>
            </a:r>
            <a:r>
              <a:rPr lang="en-US" altLang="zh-CN" sz="1200" dirty="0" smtClean="0">
                <a:solidFill>
                  <a:srgbClr val="5B9BD5"/>
                </a:solidFill>
                <a:latin typeface="Times New Roman" panose="02020603050405020304" pitchFamily="18" charset="0"/>
                <a:ea typeface="楷体" panose="02010609060101010101" pitchFamily="49" charset="-122"/>
                <a:cs typeface="Times New Roman" panose="02020603050405020304" pitchFamily="18" charset="0"/>
                <a:sym typeface="+mn-ea"/>
              </a:rPr>
              <a:t>Top</a:t>
            </a:r>
            <a:r>
              <a:rPr lang="zh-CN" altLang="en-US" sz="1200" kern="0" dirty="0" smtClean="0">
                <a:solidFill>
                  <a:prstClr val="black"/>
                </a:solidFill>
                <a:latin typeface="Times New Roman" panose="02020603050405020304" pitchFamily="18" charset="0"/>
                <a:ea typeface="微软雅黑" panose="020B0503020204020204" pitchFamily="34" charset="-122"/>
                <a:sym typeface="+mn-ea"/>
              </a:rPr>
              <a:t>), </a:t>
            </a:r>
            <a:endParaRPr lang="zh-CN" altLang="en-US" sz="1200" b="1" kern="0" dirty="0">
              <a:solidFill>
                <a:prstClr val="black"/>
              </a:solidFill>
              <a:latin typeface="Times New Roman" panose="02020603050405020304" pitchFamily="18" charset="0"/>
              <a:ea typeface="微软雅黑" panose="020B0503020204020204" pitchFamily="34" charset="-122"/>
              <a:sym typeface="+mn-ea"/>
            </a:endParaRPr>
          </a:p>
        </p:txBody>
      </p:sp>
    </p:spTree>
    <p:extLst>
      <p:ext uri="{BB962C8B-B14F-4D97-AF65-F5344CB8AC3E}">
        <p14:creationId xmlns:p14="http://schemas.microsoft.com/office/powerpoint/2010/main" val="321881066"/>
      </p:ext>
    </p:extLst>
  </p:cSld>
  <p:clrMapOvr>
    <a:masterClrMapping/>
  </p:clrMapOvr>
  <p:transition spd="slow"/>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sp>
        <p:nvSpPr>
          <p:cNvPr id="28" name="圆角矩形 27"/>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高光谱图像深度特征挖掘及分类</a:t>
            </a:r>
            <a:endParaRPr lang="en-US" altLang="zh-CN" sz="2000" b="1" dirty="0" smtClean="0">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222333" y="1218638"/>
            <a:ext cx="8332139" cy="491490"/>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实验结果：</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自适应优化投影矩阵增强了特征可分性</a:t>
            </a:r>
          </a:p>
        </p:txBody>
      </p:sp>
      <p:sp>
        <p:nvSpPr>
          <p:cNvPr id="5" name="文本框 4"/>
          <p:cNvSpPr txBox="1"/>
          <p:nvPr/>
        </p:nvSpPr>
        <p:spPr>
          <a:xfrm>
            <a:off x="7069455" y="1579880"/>
            <a:ext cx="1753870" cy="4523105"/>
          </a:xfrm>
          <a:prstGeom prst="rect">
            <a:avLst/>
          </a:prstGeom>
          <a:noFill/>
        </p:spPr>
        <p:txBody>
          <a:bodyPr wrap="square" rtlCol="0" anchor="t">
            <a:spAutoFit/>
          </a:bodyPr>
          <a:lstStyle/>
          <a:p>
            <a:pPr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RAW</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87.54</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PCA(</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87.54</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LDA(</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88.85</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NPE(8</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.37%);</a:t>
            </a: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LPP(8</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7.30</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K</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LPP(88.</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61</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 </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MFA(8</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8.60</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LGSFA(</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90.21</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 </a:t>
            </a:r>
          </a:p>
          <a:p>
            <a:pPr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MLP</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90.25</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 </a:t>
            </a:r>
          </a:p>
          <a:p>
            <a:pPr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DBN</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(8</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8.82</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 </a:t>
            </a:r>
          </a:p>
          <a:p>
            <a:pPr fontAlgn="auto">
              <a:lnSpc>
                <a:spcPct val="150000"/>
              </a:lnSpc>
            </a:pP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SAE</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90.36</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 </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fontAlgn="auto">
              <a:lnSpc>
                <a:spcPct val="150000"/>
              </a:lnSpc>
            </a:pPr>
            <a:r>
              <a:rPr lang="en-US" altLang="zh-CN"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DLPNet</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(9</a:t>
            </a:r>
            <a:r>
              <a:rPr lang="en-US" altLang="zh-CN"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r>
              <a:rPr 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34</a:t>
            </a:r>
            <a:r>
              <a:rPr lang="zh-CN" altLang="en-US" sz="16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6" name="圆角矩形 5"/>
          <p:cNvSpPr/>
          <p:nvPr/>
        </p:nvSpPr>
        <p:spPr>
          <a:xfrm>
            <a:off x="2152567" y="6047499"/>
            <a:ext cx="4471670" cy="51752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fontAlgn="auto">
              <a:lnSpc>
                <a:spcPct val="150000"/>
              </a:lnSpc>
            </a:pPr>
            <a:r>
              <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sym typeface="+mn-ea"/>
              </a:rPr>
              <a:t>DLPNet产生了更平滑的图像和更多的同质区域！</a:t>
            </a:r>
            <a:endParaRPr lang="zh-CN" altLang="en-US" sz="16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222250" y="1793875"/>
            <a:ext cx="6752590" cy="4206240"/>
          </a:xfrm>
          <a:prstGeom prst="rect">
            <a:avLst/>
          </a:prstGeom>
        </p:spPr>
      </p:pic>
    </p:spTree>
    <p:extLst>
      <p:ext uri="{BB962C8B-B14F-4D97-AF65-F5344CB8AC3E}">
        <p14:creationId xmlns:p14="http://schemas.microsoft.com/office/powerpoint/2010/main" val="675154701"/>
      </p:ext>
    </p:extLst>
  </p:cSld>
  <p:clrMapOvr>
    <a:masterClrMapping/>
  </p:clrMapOvr>
  <p:transition spd="slow"/>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graphicFrame>
        <p:nvGraphicFramePr>
          <p:cNvPr id="4"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3094250180"/>
              </p:ext>
            </p:extLst>
          </p:nvPr>
        </p:nvGraphicFramePr>
        <p:xfrm>
          <a:off x="221230" y="1281031"/>
          <a:ext cx="8593042" cy="5029668"/>
        </p:xfrm>
        <a:graphic>
          <a:graphicData uri="http://schemas.openxmlformats.org/drawingml/2006/table">
            <a:tbl>
              <a:tblPr firstRow="1" bandRow="1"/>
              <a:tblGrid>
                <a:gridCol w="606084">
                  <a:extLst>
                    <a:ext uri="{9D8B030D-6E8A-4147-A177-3AD203B41FA5}">
                      <a16:colId xmlns:a16="http://schemas.microsoft.com/office/drawing/2014/main" val="20000"/>
                    </a:ext>
                  </a:extLst>
                </a:gridCol>
                <a:gridCol w="1448494">
                  <a:extLst>
                    <a:ext uri="{9D8B030D-6E8A-4147-A177-3AD203B41FA5}">
                      <a16:colId xmlns:a16="http://schemas.microsoft.com/office/drawing/2014/main" val="20001"/>
                    </a:ext>
                  </a:extLst>
                </a:gridCol>
                <a:gridCol w="3724398">
                  <a:extLst>
                    <a:ext uri="{9D8B030D-6E8A-4147-A177-3AD203B41FA5}">
                      <a16:colId xmlns:a16="http://schemas.microsoft.com/office/drawing/2014/main" val="20002"/>
                    </a:ext>
                  </a:extLst>
                </a:gridCol>
                <a:gridCol w="1558802">
                  <a:extLst>
                    <a:ext uri="{9D8B030D-6E8A-4147-A177-3AD203B41FA5}">
                      <a16:colId xmlns:a16="http://schemas.microsoft.com/office/drawing/2014/main" val="20003"/>
                    </a:ext>
                  </a:extLst>
                </a:gridCol>
                <a:gridCol w="1255264">
                  <a:extLst>
                    <a:ext uri="{9D8B030D-6E8A-4147-A177-3AD203B41FA5}">
                      <a16:colId xmlns:a16="http://schemas.microsoft.com/office/drawing/2014/main" val="1352192792"/>
                    </a:ext>
                  </a:extLst>
                </a:gridCol>
              </a:tblGrid>
              <a:tr h="35435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r>
                        <a:rPr lang="zh-CN" altLang="en-US" sz="1600" b="0" kern="120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序号</a:t>
                      </a:r>
                      <a:endParaRPr lang="en-US" altLang="ko-KR" sz="1600" b="0" kern="120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起止时间</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项目名称</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项目来源</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额度</a:t>
                      </a:r>
                      <a:r>
                        <a:rPr lang="en-US" altLang="zh-CN"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万元</a:t>
                      </a:r>
                      <a:r>
                        <a:rPr lang="en-US" altLang="zh-CN"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2020-2024</a:t>
                      </a:r>
                      <a:endPar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国家自然科学基金</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面上项目</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55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2014-2017</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Times New Roman" panose="02020603050405020304" pitchFamily="18" charset="0"/>
                          <a:ea typeface="华文中宋" panose="02010600040101010101" pitchFamily="2" charset="-122"/>
                          <a:cs typeface="Times New Roman" panose="02020603050405020304" pitchFamily="18" charset="0"/>
                        </a:rPr>
                        <a:t>基于稀疏多流形学习的高光谱遥感图像分类</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国家自然科学基金</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面上项目</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75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3</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2013-2014</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多流形半监督学习及其在高光谱遥感影像分类中的应用</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国家自然科学基金</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青年项目</a:t>
                      </a: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804651"/>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4</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2013-2015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稀疏多流形学习及其在高光谱遥感影像分类中的应用</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重庆市人力资源和社会保障局</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28</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614593"/>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5</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2018-2021</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无人机高光谱遥感低秩多流形空</a:t>
                      </a:r>
                      <a:r>
                        <a:rPr lang="en-US"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谱特征提取与山地城市用地分类</a:t>
                      </a:r>
                      <a:endParaRPr kumimoji="0" 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重庆市</a:t>
                      </a:r>
                      <a:r>
                        <a:rPr lang="zh-CN" sz="1600" kern="1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科学术</a:t>
                      </a: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委员会</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10</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83442"/>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6</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2013-2015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基于光谱分析的气体、水质监测技术研究</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altLang="zh-CN" sz="1600" kern="1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重庆市科学技术委员会</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622554"/>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7</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2012-2015</a:t>
                      </a:r>
                      <a:endParaRPr kumimoji="0" 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固定翼无人机飞行控制系统研制</a:t>
                      </a:r>
                      <a:endParaRPr kumimoji="0" 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重庆市国土房管科技计划项目</a:t>
                      </a:r>
                      <a:endParaRPr kumimoji="0" lang="en-US" sz="1600" b="0" i="0" u="none" strike="noStrike" kern="1200" cap="none" spc="0" normalizeH="0" baseline="0" dirty="0">
                        <a:ln>
                          <a:noFill/>
                        </a:ln>
                        <a:solidFill>
                          <a:schemeClr val="accent1">
                            <a:lumMod val="50000"/>
                          </a:schemeClr>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28</a:t>
                      </a:r>
                      <a:endParaRPr kumimoji="0" lang="zh-CN" altLang="en-US"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9323327"/>
                  </a:ext>
                </a:extLst>
              </a:tr>
              <a:tr h="62138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8</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2013-2017</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600" kern="1200" dirty="0" smtClean="0">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融合多流形学习和稀疏感知的高光谱遥感影像分类方法研究</a:t>
                      </a:r>
                      <a:endParaRPr kumimoji="0" 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重庆市科学技术委员会</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5</a:t>
                      </a:r>
                      <a:endParaRPr kumimoji="0" lang="zh-CN" altLang="en-US"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6513254"/>
                  </a:ext>
                </a:extLst>
              </a:tr>
            </a:tbl>
          </a:graphicData>
        </a:graphic>
      </p:graphicFrame>
      <p:sp>
        <p:nvSpPr>
          <p:cNvPr id="5" name="矩形 4">
            <a:extLst>
              <a:ext uri="{FF2B5EF4-FFF2-40B4-BE49-F238E27FC236}">
                <a16:creationId xmlns:a16="http://schemas.microsoft.com/office/drawing/2014/main" id="{3E1CF861-BF14-4B6A-896D-F9B8A44DEE9F}"/>
              </a:ext>
            </a:extLst>
          </p:cNvPr>
          <p:cNvSpPr/>
          <p:nvPr/>
        </p:nvSpPr>
        <p:spPr>
          <a:xfrm>
            <a:off x="0" y="801503"/>
            <a:ext cx="5917004" cy="369332"/>
          </a:xfrm>
          <a:prstGeom prst="rect">
            <a:avLst/>
          </a:prstGeom>
        </p:spPr>
        <p:txBody>
          <a:bodyPr wrap="none">
            <a:spAutoFit/>
          </a:bodyPr>
          <a:lstStyle/>
          <a:p>
            <a:pPr marL="457200" indent="-457200">
              <a:buClr>
                <a:srgbClr val="FF0000"/>
              </a:buClr>
              <a:buFont typeface="Wingdings" panose="05000000000000000000" pitchFamily="2" charset="2"/>
              <a:buChar char="q"/>
            </a:pPr>
            <a:r>
              <a:rPr lang="zh-CN" altLang="en-US" b="1" dirty="0" smtClean="0">
                <a:latin typeface="华文中宋" panose="02010600040101010101" pitchFamily="2" charset="-122"/>
                <a:ea typeface="华文中宋" panose="02010600040101010101" pitchFamily="2" charset="-122"/>
              </a:rPr>
              <a:t>主持和参与该领域科研项目</a:t>
            </a:r>
            <a:r>
              <a:rPr lang="en-US" altLang="zh-CN" b="1" dirty="0" smtClean="0">
                <a:latin typeface="华文中宋" panose="02010600040101010101" pitchFamily="2" charset="-122"/>
                <a:ea typeface="华文中宋" panose="02010600040101010101" pitchFamily="2" charset="-122"/>
              </a:rPr>
              <a:t>20</a:t>
            </a:r>
            <a:r>
              <a:rPr lang="zh-CN" altLang="en-US" b="1" dirty="0" smtClean="0">
                <a:latin typeface="华文中宋" panose="02010600040101010101" pitchFamily="2" charset="-122"/>
                <a:ea typeface="华文中宋" panose="02010600040101010101" pitchFamily="2" charset="-122"/>
              </a:rPr>
              <a:t>余项</a:t>
            </a:r>
            <a:r>
              <a:rPr lang="en-US" altLang="zh-CN" b="1" dirty="0" smtClean="0">
                <a:latin typeface="华文中宋" panose="02010600040101010101" pitchFamily="2" charset="-122"/>
                <a:ea typeface="华文中宋" panose="02010600040101010101" pitchFamily="2" charset="-122"/>
              </a:rPr>
              <a:t>(</a:t>
            </a:r>
            <a:r>
              <a:rPr lang="zh-CN" altLang="en-US" b="1" dirty="0" smtClean="0">
                <a:latin typeface="华文中宋" panose="02010600040101010101" pitchFamily="2" charset="-122"/>
                <a:ea typeface="华文中宋" panose="02010600040101010101" pitchFamily="2" charset="-122"/>
              </a:rPr>
              <a:t>主持项目如下：</a:t>
            </a:r>
            <a:r>
              <a:rPr lang="en-US" altLang="zh-CN" b="1" dirty="0" smtClean="0">
                <a:latin typeface="华文中宋" panose="02010600040101010101" pitchFamily="2" charset="-122"/>
                <a:ea typeface="华文中宋" panose="02010600040101010101" pitchFamily="2" charset="-122"/>
              </a:rPr>
              <a:t>)</a:t>
            </a:r>
            <a:endParaRPr lang="zh-CN" altLang="en-US"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89715212"/>
      </p:ext>
    </p:extLst>
  </p:cSld>
  <p:clrMapOvr>
    <a:masterClrMapping/>
  </p:clrMapOvr>
  <p:transition spd="slow"/>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代表性工作：</a:t>
            </a:r>
            <a:r>
              <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rPr>
              <a:t>高光谱遥感图像智能化处理</a:t>
            </a:r>
          </a:p>
        </p:txBody>
      </p:sp>
      <p:graphicFrame>
        <p:nvGraphicFramePr>
          <p:cNvPr id="4"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311196974"/>
              </p:ext>
            </p:extLst>
          </p:nvPr>
        </p:nvGraphicFramePr>
        <p:xfrm>
          <a:off x="221230" y="1281031"/>
          <a:ext cx="8593042" cy="4884123"/>
        </p:xfrm>
        <a:graphic>
          <a:graphicData uri="http://schemas.openxmlformats.org/drawingml/2006/table">
            <a:tbl>
              <a:tblPr firstRow="1" bandRow="1"/>
              <a:tblGrid>
                <a:gridCol w="606084">
                  <a:extLst>
                    <a:ext uri="{9D8B030D-6E8A-4147-A177-3AD203B41FA5}">
                      <a16:colId xmlns:a16="http://schemas.microsoft.com/office/drawing/2014/main" val="20000"/>
                    </a:ext>
                  </a:extLst>
                </a:gridCol>
                <a:gridCol w="1448494">
                  <a:extLst>
                    <a:ext uri="{9D8B030D-6E8A-4147-A177-3AD203B41FA5}">
                      <a16:colId xmlns:a16="http://schemas.microsoft.com/office/drawing/2014/main" val="20001"/>
                    </a:ext>
                  </a:extLst>
                </a:gridCol>
                <a:gridCol w="3724398">
                  <a:extLst>
                    <a:ext uri="{9D8B030D-6E8A-4147-A177-3AD203B41FA5}">
                      <a16:colId xmlns:a16="http://schemas.microsoft.com/office/drawing/2014/main" val="20002"/>
                    </a:ext>
                  </a:extLst>
                </a:gridCol>
                <a:gridCol w="1558802">
                  <a:extLst>
                    <a:ext uri="{9D8B030D-6E8A-4147-A177-3AD203B41FA5}">
                      <a16:colId xmlns:a16="http://schemas.microsoft.com/office/drawing/2014/main" val="20003"/>
                    </a:ext>
                  </a:extLst>
                </a:gridCol>
                <a:gridCol w="1255264">
                  <a:extLst>
                    <a:ext uri="{9D8B030D-6E8A-4147-A177-3AD203B41FA5}">
                      <a16:colId xmlns:a16="http://schemas.microsoft.com/office/drawing/2014/main" val="1352192792"/>
                    </a:ext>
                  </a:extLst>
                </a:gridCol>
              </a:tblGrid>
              <a:tr h="35435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r>
                        <a:rPr lang="zh-CN" altLang="en-US" sz="1600" b="0" kern="120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序号</a:t>
                      </a:r>
                      <a:endParaRPr lang="en-US" altLang="ko-KR" sz="1600" b="0" kern="120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授权时间</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专利名称</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专利号</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授权情况</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2020</a:t>
                      </a:r>
                      <a:endPar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latin typeface="Times New Roman" panose="02020603050405020304" pitchFamily="18" charset="0"/>
                          <a:ea typeface="华文中宋" panose="02010600040101010101" pitchFamily="2" charset="-122"/>
                          <a:cs typeface="Times New Roman" panose="02020603050405020304" pitchFamily="18" charset="0"/>
                        </a:rPr>
                        <a:t>基于特征融合的无人机低空遥感影像地貌分类方法</a:t>
                      </a:r>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chemeClr val="accent1">
                              <a:lumMod val="50000"/>
                            </a:schemeClr>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ZL201710457593.4</a:t>
                      </a:r>
                      <a:r>
                        <a:rPr kumimoji="0" lang="zh-CN" altLang="en-US" sz="1600" b="0" i="0" u="none" strike="noStrike" kern="1200" cap="none" spc="0" normalizeH="0" baseline="0" dirty="0" smtClean="0">
                          <a:ln>
                            <a:noFill/>
                          </a:ln>
                          <a:solidFill>
                            <a:schemeClr val="accent1">
                              <a:lumMod val="50000"/>
                            </a:schemeClr>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中国</a:t>
                      </a:r>
                      <a:endParaRPr kumimoji="0" lang="zh-CN" altLang="en-US" sz="1600" b="0" i="0" u="none" strike="noStrike" kern="1200" cap="none" spc="0" normalizeH="0" baseline="0" dirty="0">
                        <a:ln>
                          <a:noFill/>
                        </a:ln>
                        <a:solidFill>
                          <a:schemeClr val="accent1">
                            <a:lumMod val="50000"/>
                          </a:schemeClr>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2017</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Times New Roman" panose="02020603050405020304" pitchFamily="18" charset="0"/>
                          <a:ea typeface="华文中宋" panose="02010600040101010101" pitchFamily="2" charset="-122"/>
                          <a:cs typeface="Times New Roman" panose="02020603050405020304" pitchFamily="18" charset="0"/>
                        </a:rPr>
                        <a:t>一种稀疏自适应半监督多流形学习的高光谱影像分类方法</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CN" sz="1600" kern="12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ZL201510197492.2</a:t>
                      </a:r>
                      <a:r>
                        <a:rPr lang="zh-CN" altLang="zh-CN" sz="1600" kern="1200" dirty="0" smtClean="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endParaRPr kumimoji="0" lang="zh-CN" altLang="en-US" sz="1600" b="0" i="0" u="none" strike="noStrike" kern="1200" cap="none" spc="0" normalizeH="0" baseline="0" dirty="0">
                        <a:ln>
                          <a:noFill/>
                        </a:ln>
                        <a:solidFill>
                          <a:schemeClr val="accent1">
                            <a:lumMod val="50000"/>
                          </a:schemeClr>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3</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2017</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effectLst/>
                          <a:latin typeface="Times New Roman" panose="02020603050405020304" pitchFamily="18" charset="0"/>
                          <a:ea typeface="华文中宋" panose="02010600040101010101" pitchFamily="2" charset="-122"/>
                          <a:cs typeface="Times New Roman" panose="02020603050405020304" pitchFamily="18" charset="0"/>
                        </a:rPr>
                        <a:t>基于民用小型无人机的飞行控制器</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ZL201410799775.X</a:t>
                      </a:r>
                      <a:r>
                        <a:rPr lang="zh-CN" sz="1600" kern="10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804651"/>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4</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2017</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effectLst/>
                          <a:latin typeface="Times New Roman" panose="02020603050405020304" pitchFamily="18" charset="0"/>
                          <a:ea typeface="华文中宋" panose="02010600040101010101" pitchFamily="2" charset="-122"/>
                          <a:cs typeface="Times New Roman" panose="02020603050405020304" pitchFamily="18" charset="0"/>
                        </a:rPr>
                        <a:t>基于小型无人机导航的滑模控制方法</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ZL201410793896.3</a:t>
                      </a: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614593"/>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5</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2016</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effectLst/>
                          <a:latin typeface="Times New Roman" panose="02020603050405020304" pitchFamily="18" charset="0"/>
                          <a:ea typeface="华文中宋" panose="02010600040101010101" pitchFamily="2" charset="-122"/>
                          <a:cs typeface="Times New Roman" panose="02020603050405020304" pitchFamily="18" charset="0"/>
                        </a:rPr>
                        <a:t>基于稀疏保持流形嵌入的高光谱遥感影像分类方法</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ZL201410024004.3</a:t>
                      </a:r>
                      <a:r>
                        <a:rPr lang="zh-CN" sz="1600" kern="10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83442"/>
                  </a:ext>
                </a:extLst>
              </a:tr>
              <a:tr h="5500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6</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2016</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effectLst/>
                          <a:latin typeface="Times New Roman" panose="02020603050405020304" pitchFamily="18" charset="0"/>
                          <a:ea typeface="华文中宋" panose="02010600040101010101" pitchFamily="2" charset="-122"/>
                          <a:cs typeface="Times New Roman" panose="02020603050405020304" pitchFamily="18" charset="0"/>
                        </a:rPr>
                        <a:t>基于半监督稀疏鉴别嵌入的高光谱遥感影像分类方法</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ZL201310635210.3</a:t>
                      </a: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622554"/>
                  </a:ext>
                </a:extLst>
              </a:tr>
              <a:tr h="5500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7</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2016</a:t>
                      </a:r>
                      <a:endParaRPr kumimoji="0" 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dirty="0">
                          <a:effectLst/>
                          <a:latin typeface="Times New Roman" panose="02020603050405020304" pitchFamily="18" charset="0"/>
                          <a:ea typeface="华文中宋" panose="02010600040101010101" pitchFamily="2" charset="-122"/>
                          <a:cs typeface="Times New Roman" panose="02020603050405020304" pitchFamily="18" charset="0"/>
                        </a:rPr>
                        <a:t>基于多流形学习的气体浓度反演方法</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ZL201410190563.1</a:t>
                      </a: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9323327"/>
                  </a:ext>
                </a:extLst>
              </a:tr>
              <a:tr h="62138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8</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2013</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zh-CN" sz="1600" kern="100">
                          <a:effectLst/>
                          <a:latin typeface="Times New Roman" panose="02020603050405020304" pitchFamily="18" charset="0"/>
                          <a:ea typeface="华文中宋" panose="02010600040101010101" pitchFamily="2" charset="-122"/>
                          <a:cs typeface="Times New Roman" panose="02020603050405020304" pitchFamily="18" charset="0"/>
                        </a:rPr>
                        <a:t>基于半监督流形学习的多光谱遥感数据土地利用分类方法</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800"/>
                        </a:lnSpc>
                        <a:spcAft>
                          <a:spcPts val="0"/>
                        </a:spcAft>
                      </a:pPr>
                      <a:r>
                        <a:rPr lang="en-US"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ZL201110034276.8</a:t>
                      </a:r>
                      <a:r>
                        <a:rPr lang="zh-CN" sz="1600" kern="100" dirty="0">
                          <a:solidFill>
                            <a:schemeClr val="accent1">
                              <a:lumMod val="50000"/>
                            </a:schemeClr>
                          </a:solidFill>
                          <a:effectLst/>
                          <a:latin typeface="Times New Roman" panose="02020603050405020304" pitchFamily="18" charset="0"/>
                          <a:ea typeface="华文中宋" panose="02010600040101010101" pitchFamily="2" charset="-122"/>
                          <a:cs typeface="Times New Roman" panose="02020603050405020304" pitchFamily="18" charset="0"/>
                        </a:rPr>
                        <a:t>中国</a:t>
                      </a:r>
                    </a:p>
                  </a:txBody>
                  <a:tcPr marL="68580" marR="68580" marT="0"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已授权</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6513254"/>
                  </a:ext>
                </a:extLst>
              </a:tr>
            </a:tbl>
          </a:graphicData>
        </a:graphic>
      </p:graphicFrame>
      <p:sp>
        <p:nvSpPr>
          <p:cNvPr id="5" name="矩形 4">
            <a:extLst>
              <a:ext uri="{FF2B5EF4-FFF2-40B4-BE49-F238E27FC236}">
                <a16:creationId xmlns:a16="http://schemas.microsoft.com/office/drawing/2014/main" id="{3E1CF861-BF14-4B6A-896D-F9B8A44DEE9F}"/>
              </a:ext>
            </a:extLst>
          </p:cNvPr>
          <p:cNvSpPr/>
          <p:nvPr/>
        </p:nvSpPr>
        <p:spPr>
          <a:xfrm>
            <a:off x="0" y="801503"/>
            <a:ext cx="3877985" cy="369332"/>
          </a:xfrm>
          <a:prstGeom prst="rect">
            <a:avLst/>
          </a:prstGeom>
        </p:spPr>
        <p:txBody>
          <a:bodyPr wrap="none">
            <a:spAutoFit/>
          </a:bodyPr>
          <a:lstStyle/>
          <a:p>
            <a:pPr marL="457200" indent="-457200">
              <a:buClr>
                <a:srgbClr val="FF0000"/>
              </a:buClr>
              <a:buFont typeface="Wingdings" panose="05000000000000000000" pitchFamily="2" charset="2"/>
              <a:buChar char="q"/>
            </a:pPr>
            <a:r>
              <a:rPr lang="zh-CN" altLang="en-US" b="1" dirty="0" smtClean="0">
                <a:latin typeface="华文中宋" panose="02010600040101010101" pitchFamily="2" charset="-122"/>
                <a:ea typeface="华文中宋" panose="02010600040101010101" pitchFamily="2" charset="-122"/>
              </a:rPr>
              <a:t>申请并授权的该领域专利项目</a:t>
            </a:r>
            <a:r>
              <a:rPr lang="zh-CN" altLang="en-US" b="1"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820292999"/>
      </p:ext>
    </p:extLst>
  </p:cSld>
  <p:clrMapOvr>
    <a:masterClrMapping/>
  </p:clrMapOvr>
  <p:transition spd="slow"/>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FA54005-E69A-4B52-B479-50572F351742}"/>
              </a:ext>
            </a:extLst>
          </p:cNvPr>
          <p:cNvGrpSpPr/>
          <p:nvPr/>
        </p:nvGrpSpPr>
        <p:grpSpPr>
          <a:xfrm>
            <a:off x="3417888" y="2185540"/>
            <a:ext cx="4990616" cy="647700"/>
            <a:chOff x="3417888" y="2060848"/>
            <a:chExt cx="4427537" cy="647700"/>
          </a:xfrm>
        </p:grpSpPr>
        <p:grpSp>
          <p:nvGrpSpPr>
            <p:cNvPr id="6146" name="组合 4"/>
            <p:cNvGrpSpPr>
              <a:grpSpLocks/>
            </p:cNvGrpSpPr>
            <p:nvPr/>
          </p:nvGrpSpPr>
          <p:grpSpPr bwMode="auto">
            <a:xfrm>
              <a:off x="3417888" y="2060848"/>
              <a:ext cx="792162" cy="647700"/>
              <a:chOff x="2520152" y="1882924"/>
              <a:chExt cx="792000" cy="648000"/>
            </a:xfrm>
          </p:grpSpPr>
          <p:sp>
            <p:nvSpPr>
              <p:cNvPr id="16" name="矩形 15"/>
              <p:cNvSpPr/>
              <p:nvPr/>
            </p:nvSpPr>
            <p:spPr bwMode="auto">
              <a:xfrm>
                <a:off x="2520152" y="1882924"/>
                <a:ext cx="792000" cy="6480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solidFill>
                      <a:sysClr val="windowText" lastClr="000000"/>
                    </a:solid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矩形 16"/>
              <p:cNvSpPr/>
              <p:nvPr/>
            </p:nvSpPr>
            <p:spPr bwMode="auto">
              <a:xfrm>
                <a:off x="2637219" y="1956798"/>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9" name="TextBox 1044"/>
              <p:cNvSpPr txBox="1">
                <a:spLocks noChangeArrowheads="1"/>
              </p:cNvSpPr>
              <p:nvPr/>
            </p:nvSpPr>
            <p:spPr bwMode="auto">
              <a:xfrm>
                <a:off x="2637219" y="2026941"/>
                <a:ext cx="557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一</a:t>
                </a:r>
              </a:p>
            </p:txBody>
          </p:sp>
        </p:grpSp>
        <p:sp>
          <p:nvSpPr>
            <p:cNvPr id="12" name="矩形 11"/>
            <p:cNvSpPr/>
            <p:nvPr/>
          </p:nvSpPr>
          <p:spPr bwMode="auto">
            <a:xfrm>
              <a:off x="4425950" y="2060848"/>
              <a:ext cx="3419475" cy="6477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TextBox 8"/>
            <p:cNvSpPr txBox="1">
              <a:spLocks noChangeArrowheads="1"/>
            </p:cNvSpPr>
            <p:nvPr/>
          </p:nvSpPr>
          <p:spPr bwMode="auto">
            <a:xfrm>
              <a:off x="4497388" y="2152923"/>
              <a:ext cx="32035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dirty="0">
                  <a:solidFill>
                    <a:srgbClr val="FF0000"/>
                  </a:solidFill>
                  <a:latin typeface="微软雅黑" pitchFamily="34" charset="-122"/>
                  <a:ea typeface="微软雅黑" pitchFamily="34" charset="-122"/>
                </a:rPr>
                <a:t>团队</a:t>
              </a:r>
              <a:r>
                <a:rPr kumimoji="1" lang="zh-CN" altLang="en-US" sz="2600" b="1" i="0" u="none" strike="noStrike" kern="1200" cap="none" spc="0" normalizeH="0" baseline="0" noProof="0" dirty="0" smtClean="0">
                  <a:ln>
                    <a:noFill/>
                  </a:ln>
                  <a:solidFill>
                    <a:srgbClr val="FF0000"/>
                  </a:solidFill>
                  <a:effectLst/>
                  <a:uLnTx/>
                  <a:uFillTx/>
                  <a:latin typeface="微软雅黑" pitchFamily="34" charset="-122"/>
                  <a:ea typeface="微软雅黑" pitchFamily="34" charset="-122"/>
                  <a:cs typeface="+mn-cs"/>
                </a:rPr>
                <a:t>基本</a:t>
              </a:r>
              <a:r>
                <a:rPr kumimoji="1" lang="zh-CN" altLang="en-US" sz="26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情况</a:t>
              </a:r>
            </a:p>
          </p:txBody>
        </p:sp>
      </p:grpSp>
      <p:grpSp>
        <p:nvGrpSpPr>
          <p:cNvPr id="3" name="组合 2">
            <a:extLst>
              <a:ext uri="{FF2B5EF4-FFF2-40B4-BE49-F238E27FC236}">
                <a16:creationId xmlns:a16="http://schemas.microsoft.com/office/drawing/2014/main" id="{7A9C47F7-F7D1-4D3F-A84C-D465A2ADE332}"/>
              </a:ext>
            </a:extLst>
          </p:cNvPr>
          <p:cNvGrpSpPr/>
          <p:nvPr/>
        </p:nvGrpSpPr>
        <p:grpSpPr>
          <a:xfrm>
            <a:off x="3417888" y="3665660"/>
            <a:ext cx="4921042" cy="654050"/>
            <a:chOff x="3417888" y="3062982"/>
            <a:chExt cx="4427537" cy="654050"/>
          </a:xfrm>
        </p:grpSpPr>
        <p:grpSp>
          <p:nvGrpSpPr>
            <p:cNvPr id="6186" name="组合 1"/>
            <p:cNvGrpSpPr>
              <a:grpSpLocks/>
            </p:cNvGrpSpPr>
            <p:nvPr/>
          </p:nvGrpSpPr>
          <p:grpSpPr bwMode="auto">
            <a:xfrm>
              <a:off x="3417888" y="3068409"/>
              <a:ext cx="791897" cy="648623"/>
              <a:chOff x="2520152" y="2781000"/>
              <a:chExt cx="792000" cy="648000"/>
            </a:xfrm>
          </p:grpSpPr>
          <p:sp>
            <p:nvSpPr>
              <p:cNvPr id="25" name="矩形 24"/>
              <p:cNvSpPr/>
              <p:nvPr/>
            </p:nvSpPr>
            <p:spPr bwMode="auto">
              <a:xfrm>
                <a:off x="2520152" y="2780336"/>
                <a:ext cx="792265" cy="648664"/>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p:cNvSpPr/>
              <p:nvPr/>
            </p:nvSpPr>
            <p:spPr bwMode="auto">
              <a:xfrm>
                <a:off x="2637219" y="2854874"/>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4" name="TextBox 1044"/>
              <p:cNvSpPr txBox="1">
                <a:spLocks noChangeArrowheads="1"/>
              </p:cNvSpPr>
              <p:nvPr/>
            </p:nvSpPr>
            <p:spPr bwMode="auto">
              <a:xfrm>
                <a:off x="2649922" y="2922862"/>
                <a:ext cx="5222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二</a:t>
                </a:r>
              </a:p>
            </p:txBody>
          </p:sp>
        </p:grpSp>
        <p:grpSp>
          <p:nvGrpSpPr>
            <p:cNvPr id="6187" name="组合 2"/>
            <p:cNvGrpSpPr>
              <a:grpSpLocks/>
            </p:cNvGrpSpPr>
            <p:nvPr/>
          </p:nvGrpSpPr>
          <p:grpSpPr bwMode="auto">
            <a:xfrm>
              <a:off x="4425869" y="3062982"/>
              <a:ext cx="3419556" cy="648623"/>
              <a:chOff x="3528264" y="2775578"/>
              <a:chExt cx="3420000" cy="648000"/>
            </a:xfrm>
          </p:grpSpPr>
          <p:sp>
            <p:nvSpPr>
              <p:cNvPr id="21" name="矩形 20"/>
              <p:cNvSpPr/>
              <p:nvPr/>
            </p:nvSpPr>
            <p:spPr bwMode="auto">
              <a:xfrm>
                <a:off x="3528345" y="2775578"/>
                <a:ext cx="3419919" cy="648663"/>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89" name="TextBox 8"/>
              <p:cNvSpPr txBox="1">
                <a:spLocks noChangeArrowheads="1"/>
              </p:cNvSpPr>
              <p:nvPr/>
            </p:nvSpPr>
            <p:spPr bwMode="auto">
              <a:xfrm>
                <a:off x="3635896" y="2856228"/>
                <a:ext cx="320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重点研究工作</a:t>
                </a:r>
                <a:endPar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endParaRPr>
              </a:p>
            </p:txBody>
          </p:sp>
        </p:grpSp>
      </p:grpSp>
      <p:grpSp>
        <p:nvGrpSpPr>
          <p:cNvPr id="4" name="组合 3">
            <a:extLst>
              <a:ext uri="{FF2B5EF4-FFF2-40B4-BE49-F238E27FC236}">
                <a16:creationId xmlns:a16="http://schemas.microsoft.com/office/drawing/2014/main" id="{F8B5570C-8BA4-4CB2-8713-F3ED77DAD8E0}"/>
              </a:ext>
            </a:extLst>
          </p:cNvPr>
          <p:cNvGrpSpPr/>
          <p:nvPr/>
        </p:nvGrpSpPr>
        <p:grpSpPr>
          <a:xfrm>
            <a:off x="3417888" y="5146995"/>
            <a:ext cx="4921042" cy="658813"/>
            <a:chOff x="3417888" y="4066331"/>
            <a:chExt cx="4427537" cy="658813"/>
          </a:xfrm>
        </p:grpSpPr>
        <p:grpSp>
          <p:nvGrpSpPr>
            <p:cNvPr id="6176" name="组合 1048"/>
            <p:cNvGrpSpPr>
              <a:grpSpLocks/>
            </p:cNvGrpSpPr>
            <p:nvPr/>
          </p:nvGrpSpPr>
          <p:grpSpPr bwMode="auto">
            <a:xfrm>
              <a:off x="3417888" y="4077173"/>
              <a:ext cx="791897" cy="647971"/>
              <a:chOff x="1509451" y="1762849"/>
              <a:chExt cx="431135" cy="396917"/>
            </a:xfrm>
          </p:grpSpPr>
          <p:grpSp>
            <p:nvGrpSpPr>
              <p:cNvPr id="6180" name="组合 1037"/>
              <p:cNvGrpSpPr>
                <a:grpSpLocks/>
              </p:cNvGrpSpPr>
              <p:nvPr/>
            </p:nvGrpSpPr>
            <p:grpSpPr bwMode="auto">
              <a:xfrm>
                <a:off x="1509451" y="1762849"/>
                <a:ext cx="431135" cy="396917"/>
                <a:chOff x="789371" y="1464872"/>
                <a:chExt cx="431135" cy="396917"/>
              </a:xfrm>
            </p:grpSpPr>
            <p:sp>
              <p:nvSpPr>
                <p:cNvPr id="34" name="矩形 33"/>
                <p:cNvSpPr/>
                <p:nvPr/>
              </p:nvSpPr>
              <p:spPr>
                <a:xfrm>
                  <a:off x="789371" y="1465038"/>
                  <a:ext cx="431279" cy="396751"/>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矩形 34"/>
                <p:cNvSpPr/>
                <p:nvPr/>
              </p:nvSpPr>
              <p:spPr>
                <a:xfrm>
                  <a:off x="853098" y="1510122"/>
                  <a:ext cx="303509" cy="303509"/>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6181" name="TextBox 1044"/>
              <p:cNvSpPr txBox="1">
                <a:spLocks noChangeArrowheads="1"/>
              </p:cNvSpPr>
              <p:nvPr/>
            </p:nvSpPr>
            <p:spPr bwMode="auto">
              <a:xfrm>
                <a:off x="1582888" y="1839729"/>
                <a:ext cx="293799" cy="2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三</a:t>
                </a:r>
              </a:p>
            </p:txBody>
          </p:sp>
        </p:grpSp>
        <p:grpSp>
          <p:nvGrpSpPr>
            <p:cNvPr id="6177" name="组合 28"/>
            <p:cNvGrpSpPr>
              <a:grpSpLocks/>
            </p:cNvGrpSpPr>
            <p:nvPr/>
          </p:nvGrpSpPr>
          <p:grpSpPr bwMode="auto">
            <a:xfrm>
              <a:off x="4425869" y="4066331"/>
              <a:ext cx="3419556" cy="647971"/>
              <a:chOff x="1978744" y="3051072"/>
              <a:chExt cx="3627454" cy="507762"/>
            </a:xfrm>
          </p:grpSpPr>
          <p:sp>
            <p:nvSpPr>
              <p:cNvPr id="30" name="矩形 29"/>
              <p:cNvSpPr/>
              <p:nvPr/>
            </p:nvSpPr>
            <p:spPr bwMode="auto">
              <a:xfrm>
                <a:off x="1978830" y="3051072"/>
                <a:ext cx="3627368" cy="50755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79" name="TextBox 8"/>
              <p:cNvSpPr txBox="1">
                <a:spLocks noChangeArrowheads="1"/>
              </p:cNvSpPr>
              <p:nvPr/>
            </p:nvSpPr>
            <p:spPr bwMode="auto">
              <a:xfrm>
                <a:off x="2092905" y="3106858"/>
                <a:ext cx="3398351" cy="38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0" algn="dist" eaLnBrk="1" hangingPunct="1">
                  <a:defRPr/>
                </a:pPr>
                <a:r>
                  <a:rPr kumimoji="1" lang="zh-CN" altLang="en-US" sz="2600" b="1" dirty="0" smtClean="0">
                    <a:solidFill>
                      <a:srgbClr val="1F4E79"/>
                    </a:solidFill>
                    <a:latin typeface="微软雅黑" pitchFamily="34" charset="-122"/>
                    <a:ea typeface="微软雅黑" pitchFamily="34" charset="-122"/>
                  </a:rPr>
                  <a:t>人才培养介绍</a:t>
                </a:r>
                <a:endParaRPr kumimoji="1" lang="zh-CN" altLang="en-US" sz="2600" b="1" dirty="0">
                  <a:solidFill>
                    <a:srgbClr val="1F4E79"/>
                  </a:solidFill>
                  <a:latin typeface="微软雅黑" pitchFamily="34" charset="-122"/>
                  <a:ea typeface="微软雅黑" pitchFamily="34" charset="-122"/>
                </a:endParaRPr>
              </a:p>
            </p:txBody>
          </p:sp>
        </p:grpSp>
      </p:grpSp>
      <p:sp>
        <p:nvSpPr>
          <p:cNvPr id="7" name="矩形 6"/>
          <p:cNvSpPr/>
          <p:nvPr/>
        </p:nvSpPr>
        <p:spPr>
          <a:xfrm>
            <a:off x="3320991" y="260648"/>
            <a:ext cx="2993128"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宋体" pitchFamily="2" charset="-122"/>
                <a:ea typeface="等线" panose="02010600030101010101" pitchFamily="2" charset="-122"/>
                <a:cs typeface="+mn-cs"/>
              </a:rPr>
              <a:t>汇报提纲</a:t>
            </a:r>
          </a:p>
        </p:txBody>
      </p:sp>
      <p:cxnSp>
        <p:nvCxnSpPr>
          <p:cNvPr id="46" name="直接连接符 45"/>
          <p:cNvCxnSpPr/>
          <p:nvPr/>
        </p:nvCxnSpPr>
        <p:spPr>
          <a:xfrm>
            <a:off x="539552" y="1504034"/>
            <a:ext cx="8136000" cy="0"/>
          </a:xfrm>
          <a:prstGeom prst="line">
            <a:avLst/>
          </a:prstGeom>
          <a:ln w="76200">
            <a:solidFill>
              <a:srgbClr val="C00000"/>
            </a:solidFill>
          </a:ln>
          <a:effectLst>
            <a:glow rad="63500">
              <a:schemeClr val="bg1">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pic>
        <p:nvPicPr>
          <p:cNvPr id="36" name="Picture 2" descr="\\Mac\Home\Desktop\cqu-std\nowvi.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r="67876"/>
          <a:stretch/>
        </p:blipFill>
        <p:spPr bwMode="auto">
          <a:xfrm>
            <a:off x="397040" y="2499215"/>
            <a:ext cx="2709753" cy="266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068584"/>
      </p:ext>
    </p:extLst>
  </p:cSld>
  <p:clrMapOvr>
    <a:masterClrMapping/>
  </p:clrMapOvr>
  <p:transition spd="slow"/>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遥感研究背景</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10" name="圆角矩形 9"/>
          <p:cNvSpPr/>
          <p:nvPr/>
        </p:nvSpPr>
        <p:spPr>
          <a:xfrm>
            <a:off x="241632" y="1414335"/>
            <a:ext cx="5348121" cy="2248755"/>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高分辨率遥感影像：</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随着航空航天技术的不断发展，遥感影像获取的实现了跨越式发展。目前，通过卫星及无人机平台采集的亚米级高分辨率遥感图像已经为土地资源规划利用、公共安全监测等领域提供信息服务和数据支撑。相比于中低分辨率遥感图像，高分辨率遥感图像包含丰富而详尽的地物信息，可反映出准确的地物类型及其空间分布，有助于提高地物目标的检测与识别能力。</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1" name="Picture 2" descr="https://timgsa.baidu.com/timg?image&amp;quality=80&amp;size=b9999_10000&amp;sec=1563100068806&amp;di=a4f32176bcc8a2e526776341f44568a1&amp;imgtype=0&amp;src=http%3A%2F%2Frsidea.whu.edu.cn%2Fimage%2Fresearch_field%2Fhighspatialresolution%2Fplat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501" y="1497017"/>
            <a:ext cx="3374744" cy="203339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986" y="3951122"/>
            <a:ext cx="2734357"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s://timgsa.baidu.com/timg?image&amp;quality=80&amp;size=b9999_10000&amp;sec=1557377767283&amp;di=8c424ebd0f2606403917a0554fa53a70&amp;imgtype=0&amp;src=http%3A%2F%2Fbbs.godeyes.cn%2Fupload%2F2008%2F05%2F17%2F1431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164" y="3951122"/>
            <a:ext cx="2960135"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www.godeyes.cn/UploadFiles/2017/0428/2017042812083040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411"/>
          <a:stretch/>
        </p:blipFill>
        <p:spPr bwMode="auto">
          <a:xfrm>
            <a:off x="6106776" y="3951122"/>
            <a:ext cx="2728877"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1261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9" name="圆角矩形 8"/>
          <p:cNvSpPr/>
          <p:nvPr/>
        </p:nvSpPr>
        <p:spPr>
          <a:xfrm>
            <a:off x="221986" y="1535345"/>
            <a:ext cx="4536503" cy="2232248"/>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高分影像场景分类研究：</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由于遥感</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图像</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分辨率的逐步</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提升，图像</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的像素或者超像素仅仅包含地物底层</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信息，不能</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对</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图像</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高层</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语义内容</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进行</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描述，导致</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了传统</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的“面向像素”和“面向对象”的方法难以满足高层次</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内容解译的需求。</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因此，“面向场景</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遥感图像</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分类成</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为了遥感领域的一个活跃的研究</a:t>
            </a:r>
            <a:r>
              <a:rPr lang="zh-CN" altLang="en-US" sz="1600" b="1"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课题。</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6"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876" y="4199641"/>
            <a:ext cx="4248597" cy="183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906599" y="6040690"/>
            <a:ext cx="3168353" cy="338554"/>
          </a:xfrm>
          <a:prstGeom prst="rect">
            <a:avLst/>
          </a:prstGeom>
          <a:noFill/>
        </p:spPr>
        <p:txBody>
          <a:bodyPr wrap="square" rtlCol="0">
            <a:spAutoFit/>
          </a:bodyPr>
          <a:lstStyle/>
          <a:p>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巴以边境冲突地区搭建的高射炮</a:t>
            </a:r>
            <a:endPar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927" y="4199641"/>
            <a:ext cx="1981347" cy="1981347"/>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918728" y="4199641"/>
            <a:ext cx="1981347" cy="1981347"/>
          </a:xfrm>
          <a:prstGeom prst="rect">
            <a:avLst/>
          </a:prstGeom>
        </p:spPr>
      </p:pic>
      <p:grpSp>
        <p:nvGrpSpPr>
          <p:cNvPr id="21" name="组合 1"/>
          <p:cNvGrpSpPr>
            <a:grpSpLocks noChangeAspect="1"/>
          </p:cNvGrpSpPr>
          <p:nvPr/>
        </p:nvGrpSpPr>
        <p:grpSpPr bwMode="auto">
          <a:xfrm>
            <a:off x="5009450" y="1535345"/>
            <a:ext cx="3818555" cy="2290427"/>
            <a:chOff x="5076055" y="3953995"/>
            <a:chExt cx="3434747" cy="2060848"/>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3953995"/>
              <a:ext cx="1717373" cy="2060848"/>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3429" y="3953995"/>
              <a:ext cx="1717373" cy="2060848"/>
            </a:xfrm>
            <a:prstGeom prst="rect">
              <a:avLst/>
            </a:prstGeom>
          </p:spPr>
        </p:pic>
        <p:sp>
          <p:nvSpPr>
            <p:cNvPr id="24" name="文本框 41"/>
            <p:cNvSpPr txBox="1">
              <a:spLocks noChangeArrowheads="1"/>
            </p:cNvSpPr>
            <p:nvPr/>
          </p:nvSpPr>
          <p:spPr bwMode="auto">
            <a:xfrm>
              <a:off x="5076055" y="5614733"/>
              <a:ext cx="1717373"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b="1">
                  <a:solidFill>
                    <a:schemeClr val="bg1"/>
                  </a:solidFill>
                  <a:latin typeface="Times New Roman" panose="02020603050405020304" pitchFamily="18" charset="0"/>
                  <a:ea typeface="楷体" panose="02010609060101010101" pitchFamily="49" charset="-122"/>
                </a:rPr>
                <a:t>2002</a:t>
              </a:r>
              <a:r>
                <a:rPr lang="zh-CN" altLang="en-US" b="1">
                  <a:solidFill>
                    <a:schemeClr val="bg1"/>
                  </a:solidFill>
                  <a:latin typeface="Times New Roman" panose="02020603050405020304" pitchFamily="18" charset="0"/>
                  <a:ea typeface="楷体" panose="02010609060101010101" pitchFamily="49" charset="-122"/>
                </a:rPr>
                <a:t>年汉阳区</a:t>
              </a:r>
            </a:p>
          </p:txBody>
        </p:sp>
        <p:sp>
          <p:nvSpPr>
            <p:cNvPr id="25" name="文本框 42"/>
            <p:cNvSpPr txBox="1">
              <a:spLocks noChangeArrowheads="1"/>
            </p:cNvSpPr>
            <p:nvPr/>
          </p:nvSpPr>
          <p:spPr bwMode="auto">
            <a:xfrm>
              <a:off x="6793428" y="5614733"/>
              <a:ext cx="1717373"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b="1">
                  <a:solidFill>
                    <a:schemeClr val="bg1"/>
                  </a:solidFill>
                  <a:latin typeface="Times New Roman" panose="02020603050405020304" pitchFamily="18" charset="0"/>
                  <a:ea typeface="楷体" panose="02010609060101010101" pitchFamily="49" charset="-122"/>
                </a:rPr>
                <a:t>2009</a:t>
              </a:r>
              <a:r>
                <a:rPr lang="zh-CN" altLang="en-US" b="1">
                  <a:solidFill>
                    <a:schemeClr val="bg1"/>
                  </a:solidFill>
                  <a:latin typeface="Times New Roman" panose="02020603050405020304" pitchFamily="18" charset="0"/>
                  <a:ea typeface="楷体" panose="02010609060101010101" pitchFamily="49" charset="-122"/>
                </a:rPr>
                <a:t>年汉阳区</a:t>
              </a:r>
            </a:p>
          </p:txBody>
        </p:sp>
      </p:grpSp>
      <p:sp>
        <p:nvSpPr>
          <p:cNvPr id="26"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503575211"/>
      </p:ext>
    </p:extLst>
  </p:cSld>
  <p:clrMapOvr>
    <a:masterClrMapping/>
  </p:clrMapOvr>
  <p:transition spd="slow"/>
  <p:timing>
    <p:tnLst>
      <p:par>
        <p:cTn id="1" dur="indefinite" restart="never" nodeType="tmRoot"/>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221986" y="1466790"/>
            <a:ext cx="8382462" cy="424732"/>
          </a:xfrm>
          <a:prstGeom prst="rect">
            <a:avLst/>
          </a:prstGeom>
        </p:spPr>
        <p:txBody>
          <a:bodyPr wrap="square">
            <a:spAutoFit/>
          </a:bodyPr>
          <a:lstStyle/>
          <a:p>
            <a:pPr lvl="0" indent="0" algn="just">
              <a:lnSpc>
                <a:spcPct val="120000"/>
              </a:lnSpc>
            </a:pPr>
            <a:r>
              <a:rPr lang="zh-CN" altLang="en-US"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场景分类面临的挑战</a:t>
            </a:r>
            <a:r>
              <a:rPr lang="zh-CN" altLang="en-US"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场景类别丰富，类内差异</a:t>
            </a:r>
            <a:r>
              <a:rPr lang="zh-CN" altLang="en-US" b="1" kern="100" dirty="0" smtClean="0">
                <a:latin typeface="Times New Roman" panose="02020603050405020304" pitchFamily="18" charset="0"/>
                <a:ea typeface="楷体" panose="02010609060101010101" pitchFamily="49" charset="-122"/>
                <a:cs typeface="Times New Roman" panose="02020603050405020304" pitchFamily="18" charset="0"/>
              </a:rPr>
              <a:t>大</a:t>
            </a:r>
            <a:r>
              <a:rPr lang="en-US" altLang="zh-CN" b="1" kern="1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kern="100" dirty="0" smtClean="0">
                <a:latin typeface="Times New Roman" panose="02020603050405020304" pitchFamily="18" charset="0"/>
                <a:ea typeface="楷体" panose="02010609060101010101" pitchFamily="49" charset="-122"/>
                <a:cs typeface="Times New Roman" panose="02020603050405020304" pitchFamily="18" charset="0"/>
              </a:rPr>
              <a:t>类</a:t>
            </a: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间差异小、存在</a:t>
            </a:r>
            <a:r>
              <a:rPr lang="zh-CN" altLang="en-US" b="1" kern="100" dirty="0" smtClean="0">
                <a:latin typeface="Times New Roman" panose="02020603050405020304" pitchFamily="18" charset="0"/>
                <a:ea typeface="楷体" panose="02010609060101010101" pitchFamily="49" charset="-122"/>
                <a:cs typeface="Times New Roman" panose="02020603050405020304" pitchFamily="18" charset="0"/>
              </a:rPr>
              <a:t>“语义鸿沟”</a:t>
            </a:r>
            <a:endParaRPr lang="en-US" altLang="zh-CN" b="1"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737042" y="3929983"/>
            <a:ext cx="7754198" cy="1962217"/>
          </a:xfrm>
          <a:prstGeom prst="rect">
            <a:avLst/>
          </a:prstGeom>
        </p:spPr>
      </p:pic>
      <p:pic>
        <p:nvPicPr>
          <p:cNvPr id="6" name="Picture 2" descr="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79" y="1914966"/>
            <a:ext cx="79089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50546" y="3376685"/>
            <a:ext cx="8543874" cy="477054"/>
          </a:xfrm>
          <a:prstGeom prst="rect">
            <a:avLst/>
          </a:prstGeom>
          <a:solidFill>
            <a:srgbClr val="FFC000"/>
          </a:solidFill>
        </p:spPr>
        <p:txBody>
          <a:bodyPr wrap="square">
            <a:spAutoFit/>
          </a:bodyPr>
          <a:lstStyle/>
          <a:p>
            <a:pPr algn="ctr">
              <a:lnSpc>
                <a:spcPts val="3000"/>
              </a:lnSpc>
            </a:pPr>
            <a:r>
              <a:rPr lang="zh-CN" altLang="en-US" sz="2000" b="1" kern="100" dirty="0" smtClean="0">
                <a:latin typeface="Times New Roman" panose="02020603050405020304" pitchFamily="18" charset="0"/>
                <a:ea typeface="楷体" panose="02010609060101010101" pitchFamily="49" charset="-122"/>
                <a:cs typeface="Times New Roman" panose="02020603050405020304" pitchFamily="18" charset="0"/>
              </a:rPr>
              <a:t>基于</a:t>
            </a:r>
            <a:r>
              <a:rPr lang="zh-CN" altLang="en-US" sz="2000" b="1" kern="1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深度学习的特征提取方法</a:t>
            </a:r>
            <a:r>
              <a:rPr lang="zh-CN" altLang="en-US" sz="2000" b="1" kern="100" dirty="0" smtClean="0">
                <a:latin typeface="Times New Roman" panose="02020603050405020304" pitchFamily="18" charset="0"/>
                <a:ea typeface="楷体" panose="02010609060101010101" pitchFamily="49" charset="-122"/>
                <a:cs typeface="Times New Roman" panose="02020603050405020304" pitchFamily="18" charset="0"/>
              </a:rPr>
              <a:t>能够有效提取复杂场景的高阶鉴别特征</a:t>
            </a:r>
            <a:endParaRPr lang="zh-CN" altLang="en-US" sz="2000" dirty="0"/>
          </a:p>
        </p:txBody>
      </p:sp>
      <p:sp>
        <p:nvSpPr>
          <p:cNvPr id="8" name="矩形 7"/>
          <p:cNvSpPr/>
          <p:nvPr/>
        </p:nvSpPr>
        <p:spPr>
          <a:xfrm>
            <a:off x="357721" y="5866874"/>
            <a:ext cx="8329524" cy="369332"/>
          </a:xfrm>
          <a:prstGeom prst="rect">
            <a:avLst/>
          </a:prstGeom>
        </p:spPr>
        <p:txBody>
          <a:bodyPr wrap="none">
            <a:spAutoFit/>
          </a:bodyPr>
          <a:lstStyle/>
          <a:p>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深度模型</a:t>
            </a:r>
            <a:r>
              <a:rPr lang="zh-CN" altLang="en-US" b="1" kern="100" dirty="0" smtClean="0">
                <a:latin typeface="Times New Roman" panose="02020603050405020304" pitchFamily="18" charset="0"/>
                <a:ea typeface="楷体" panose="02010609060101010101" pitchFamily="49" charset="-122"/>
                <a:cs typeface="Times New Roman" panose="02020603050405020304" pitchFamily="18" charset="0"/>
              </a:rPr>
              <a:t>特征提取面临困难：</a:t>
            </a:r>
            <a:r>
              <a:rPr lang="zh-CN" altLang="en-US" b="1" kern="1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地物结构及分布复杂多变、可用标记样本不足等。</a:t>
            </a:r>
            <a:endParaRPr lang="zh-CN" altLang="en-US" b="1" kern="1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Rectangle 5"/>
          <p:cNvSpPr>
            <a:spLocks noGrp="1" noChangeArrowheads="1"/>
          </p:cNvSpPr>
          <p:nvPr/>
        </p:nvSpPr>
        <p:spPr bwMode="auto">
          <a:xfrm>
            <a:off x="755650" y="107179"/>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3226269783"/>
      </p:ext>
    </p:extLst>
  </p:cSld>
  <p:clrMapOvr>
    <a:masterClrMapping/>
  </p:clrMapOvr>
  <p:transition spd="slow"/>
  <p:timing>
    <p:tnLst>
      <p:par>
        <p:cTn id="1" dur="indefinite" restart="never" nodeType="tmRoot"/>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140149" y="1266891"/>
            <a:ext cx="631134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关键</a:t>
            </a:r>
            <a:r>
              <a:rPr lang="zh-CN" altLang="en-US" b="1" dirty="0" smtClean="0">
                <a:latin typeface="华文中宋" panose="02010600040101010101" pitchFamily="2" charset="-122"/>
                <a:ea typeface="华文中宋" panose="02010600040101010101" pitchFamily="2" charset="-122"/>
              </a:rPr>
              <a:t>问题一：</a:t>
            </a:r>
            <a:r>
              <a:rPr lang="zh-CN" altLang="en-US" b="1" dirty="0">
                <a:solidFill>
                  <a:srgbClr val="FF0000"/>
                </a:solidFill>
                <a:latin typeface="华文中宋" panose="02010600040101010101" pitchFamily="2" charset="-122"/>
                <a:ea typeface="华文中宋" panose="02010600040101010101" pitchFamily="2" charset="-122"/>
              </a:rPr>
              <a:t>如何充分有效地挖掘</a:t>
            </a:r>
            <a:r>
              <a:rPr lang="zh-CN" altLang="en-US" b="1" dirty="0" smtClean="0">
                <a:solidFill>
                  <a:srgbClr val="FF0000"/>
                </a:solidFill>
                <a:latin typeface="华文中宋" panose="02010600040101010101" pitchFamily="2" charset="-122"/>
                <a:ea typeface="华文中宋" panose="02010600040101010101" pitchFamily="2" charset="-122"/>
              </a:rPr>
              <a:t>高分遥感图像</a:t>
            </a:r>
            <a:r>
              <a:rPr lang="zh-CN" altLang="en-US" b="1" dirty="0">
                <a:solidFill>
                  <a:srgbClr val="FF0000"/>
                </a:solidFill>
                <a:latin typeface="华文中宋" panose="02010600040101010101" pitchFamily="2" charset="-122"/>
                <a:ea typeface="华文中宋" panose="02010600040101010101" pitchFamily="2" charset="-122"/>
              </a:rPr>
              <a:t>包含的信息</a:t>
            </a:r>
            <a:r>
              <a:rPr lang="en-US" altLang="zh-CN" b="1" dirty="0">
                <a:solidFill>
                  <a:srgbClr val="FF0000"/>
                </a:solidFill>
                <a:latin typeface="华文中宋" panose="02010600040101010101" pitchFamily="2" charset="-122"/>
                <a:ea typeface="华文中宋" panose="02010600040101010101" pitchFamily="2" charset="-122"/>
              </a:rPr>
              <a:t>?</a:t>
            </a:r>
            <a:endParaRPr lang="zh-CN" altLang="en-US" b="1" dirty="0">
              <a:solidFill>
                <a:srgbClr val="FF0000"/>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221986" y="1636223"/>
            <a:ext cx="8742502" cy="874278"/>
          </a:xfrm>
          <a:prstGeom prst="rect">
            <a:avLst/>
          </a:prstGeom>
          <a:noFill/>
        </p:spPr>
        <p:txBody>
          <a:bodyPr wrap="square" rtlCol="0">
            <a:spAutoFit/>
          </a:bodyPr>
          <a:lstStyle/>
          <a:p>
            <a:pPr indent="457200">
              <a:lnSpc>
                <a:spcPct val="150000"/>
              </a:lnSpc>
            </a:pP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利用长短期记忆网络（</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LSTM</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）的记忆功能，结合深度学习的高阶特征提取能力，提出结合上下文信息的深度神经网络模型，融合了高分图像的全局信息和上下文信息。</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9" y="2677862"/>
            <a:ext cx="9108504" cy="2399929"/>
          </a:xfrm>
          <a:prstGeom prst="rect">
            <a:avLst/>
          </a:prstGeom>
        </p:spPr>
      </p:pic>
      <p:sp>
        <p:nvSpPr>
          <p:cNvPr id="10" name="文本框 9"/>
          <p:cNvSpPr txBox="1"/>
          <p:nvPr/>
        </p:nvSpPr>
        <p:spPr>
          <a:xfrm>
            <a:off x="2399486" y="4995128"/>
            <a:ext cx="1107996"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网络框架</a:t>
            </a:r>
          </a:p>
        </p:txBody>
      </p:sp>
      <p:sp>
        <p:nvSpPr>
          <p:cNvPr id="11" name="文本框 10"/>
          <p:cNvSpPr txBox="1"/>
          <p:nvPr/>
        </p:nvSpPr>
        <p:spPr>
          <a:xfrm>
            <a:off x="6930847" y="5060486"/>
            <a:ext cx="1290738" cy="369332"/>
          </a:xfrm>
          <a:prstGeom prst="rect">
            <a:avLst/>
          </a:prstGeom>
          <a:noFill/>
        </p:spPr>
        <p:txBody>
          <a:bodyPr wrap="none" rtlCol="0">
            <a:spAutoFit/>
          </a:bodyPr>
          <a:lstStyle/>
          <a:p>
            <a:r>
              <a:rPr lang="en-US" altLang="zh-CN" dirty="0">
                <a:latin typeface="Times New Roman" panose="02020603050405020304" pitchFamily="18" charset="0"/>
                <a:ea typeface="华文中宋" panose="02010600040101010101" pitchFamily="2" charset="-122"/>
                <a:cs typeface="Times New Roman" panose="02020603050405020304" pitchFamily="18" charset="0"/>
              </a:rPr>
              <a:t>LSTM</a:t>
            </a:r>
            <a:r>
              <a:rPr lang="zh-CN" altLang="en-US" dirty="0">
                <a:latin typeface="华文中宋" panose="02010600040101010101" pitchFamily="2" charset="-122"/>
                <a:ea typeface="华文中宋" panose="02010600040101010101" pitchFamily="2" charset="-122"/>
              </a:rPr>
              <a:t>模型</a:t>
            </a:r>
          </a:p>
        </p:txBody>
      </p:sp>
      <p:sp>
        <p:nvSpPr>
          <p:cNvPr id="12" name="文本框 11"/>
          <p:cNvSpPr txBox="1"/>
          <p:nvPr/>
        </p:nvSpPr>
        <p:spPr>
          <a:xfrm>
            <a:off x="221986" y="5669260"/>
            <a:ext cx="8829642" cy="769441"/>
          </a:xfrm>
          <a:prstGeom prst="rect">
            <a:avLst/>
          </a:prstGeom>
          <a:noFill/>
          <a:ln w="12700">
            <a:solidFill>
              <a:srgbClr val="FF0000"/>
            </a:solidFill>
          </a:ln>
        </p:spPr>
        <p:txBody>
          <a:bodyPr wrap="square" rtlCol="0">
            <a:spAutoFit/>
          </a:bodyPr>
          <a:lstStyle/>
          <a:p>
            <a:pPr algn="just"/>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100" b="1" dirty="0" smtClean="0">
                <a:latin typeface="Times New Roman" panose="02020603050405020304" pitchFamily="18" charset="0"/>
                <a:ea typeface="华文中宋" panose="02010600040101010101" pitchFamily="2" charset="-122"/>
                <a:cs typeface="Times New Roman" panose="02020603050405020304" pitchFamily="18" charset="0"/>
              </a:rPr>
              <a:t>H</a:t>
            </a:r>
            <a:r>
              <a:rPr lang="en-US" altLang="zh-CN" sz="11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100" b="1" dirty="0" smtClean="0">
                <a:latin typeface="Times New Roman" panose="02020603050405020304" pitchFamily="18" charset="0"/>
                <a:ea typeface="华文中宋" panose="02010600040101010101" pitchFamily="2" charset="-122"/>
                <a:cs typeface="Times New Roman" panose="02020603050405020304" pitchFamily="18" charset="0"/>
              </a:rPr>
              <a:t>Huang* </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and K. Xu, “Combing triple-part features of convolutional neural networks for scene classification in remote sensing,” </a:t>
            </a:r>
            <a:r>
              <a:rPr lang="en-US" altLang="zh-CN" sz="1100" i="1" dirty="0">
                <a:latin typeface="Times New Roman" panose="02020603050405020304" pitchFamily="18" charset="0"/>
                <a:ea typeface="华文中宋" panose="02010600040101010101" pitchFamily="2" charset="-122"/>
                <a:cs typeface="Times New Roman" panose="02020603050405020304" pitchFamily="18" charset="0"/>
              </a:rPr>
              <a:t>Remote Sens</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vol. 11, no. 14, pp. 1687, Jul. 2019. </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中科院</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SCI </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二</a:t>
            </a:r>
            <a:r>
              <a:rPr lang="zh-CN" altLang="en-US" sz="1100" dirty="0" smtClean="0">
                <a:latin typeface="Times New Roman" panose="02020603050405020304" pitchFamily="18" charset="0"/>
                <a:ea typeface="华文中宋" panose="02010600040101010101" pitchFamily="2" charset="-122"/>
                <a:cs typeface="Times New Roman" panose="02020603050405020304" pitchFamily="18" charset="0"/>
              </a:rPr>
              <a:t>区</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,IF</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4.509</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a:t>
            </a:r>
          </a:p>
          <a:p>
            <a:pPr algn="just"/>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2] P. Deng, </a:t>
            </a:r>
            <a:r>
              <a:rPr lang="en-US" altLang="zh-CN" sz="1100" b="1" dirty="0">
                <a:latin typeface="Times New Roman" panose="02020603050405020304" pitchFamily="18" charset="0"/>
                <a:ea typeface="华文中宋" panose="02010600040101010101" pitchFamily="2" charset="-122"/>
                <a:cs typeface="Times New Roman" panose="02020603050405020304" pitchFamily="18" charset="0"/>
              </a:rPr>
              <a:t>H. </a:t>
            </a:r>
            <a:r>
              <a:rPr lang="en-US" altLang="zh-CN" sz="1100" b="1" dirty="0" smtClean="0">
                <a:latin typeface="Times New Roman" panose="02020603050405020304" pitchFamily="18" charset="0"/>
                <a:ea typeface="华文中宋" panose="02010600040101010101" pitchFamily="2" charset="-122"/>
                <a:cs typeface="Times New Roman" panose="02020603050405020304" pitchFamily="18" charset="0"/>
              </a:rPr>
              <a:t>Huang*</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and K. Xu, “A deep neural network combined with context features for remote sensing scene classification,” </a:t>
            </a:r>
            <a:r>
              <a:rPr lang="en-US" altLang="zh-CN" sz="1100" i="1" dirty="0">
                <a:latin typeface="Times New Roman" panose="02020603050405020304" pitchFamily="18" charset="0"/>
                <a:ea typeface="华文中宋" panose="02010600040101010101" pitchFamily="2" charset="-122"/>
                <a:cs typeface="Times New Roman" panose="02020603050405020304" pitchFamily="18" charset="0"/>
              </a:rPr>
              <a:t>IEEE </a:t>
            </a:r>
            <a:r>
              <a:rPr lang="en-US" altLang="zh-CN" sz="1100" i="1" dirty="0" err="1">
                <a:latin typeface="Times New Roman" panose="02020603050405020304" pitchFamily="18" charset="0"/>
                <a:ea typeface="华文中宋" panose="02010600040101010101" pitchFamily="2" charset="-122"/>
                <a:cs typeface="Times New Roman" panose="02020603050405020304" pitchFamily="18" charset="0"/>
              </a:rPr>
              <a:t>Geosci</a:t>
            </a:r>
            <a:r>
              <a:rPr lang="en-US" altLang="zh-CN" sz="1100" i="1" dirty="0">
                <a:latin typeface="Times New Roman" panose="02020603050405020304" pitchFamily="18" charset="0"/>
                <a:ea typeface="华文中宋" panose="02010600040101010101" pitchFamily="2" charset="-122"/>
                <a:cs typeface="Times New Roman" panose="02020603050405020304" pitchFamily="18" charset="0"/>
              </a:rPr>
              <a:t>. Remote Sens. Lett</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pp. 1-5, Aug. 2020. </a:t>
            </a:r>
            <a:r>
              <a:rPr lang="en-US" altLang="zh-CN" sz="1100" dirty="0" err="1">
                <a:latin typeface="Times New Roman" panose="02020603050405020304" pitchFamily="18" charset="0"/>
                <a:ea typeface="华文中宋" panose="02010600040101010101" pitchFamily="2" charset="-122"/>
                <a:cs typeface="Times New Roman" panose="02020603050405020304" pitchFamily="18" charset="0"/>
              </a:rPr>
              <a:t>doi</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10.1109/LGRS.2020.3016769. (SCI </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二区</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IF: 3.833</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1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3"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3379631363"/>
      </p:ext>
    </p:extLst>
  </p:cSld>
  <p:clrMapOvr>
    <a:masterClrMapping/>
  </p:clrMapOvr>
  <p:transition spd="slow"/>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0" y="6237312"/>
            <a:ext cx="9144000" cy="32160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2833" y="1217353"/>
            <a:ext cx="4339650" cy="369332"/>
          </a:xfrm>
          <a:prstGeom prst="rect">
            <a:avLst/>
          </a:prstGeom>
          <a:noFill/>
        </p:spPr>
        <p:txBody>
          <a:bodyPr wrap="none" rtlCol="0">
            <a:spAutoFit/>
          </a:bodyPr>
          <a:lstStyle/>
          <a:p>
            <a:r>
              <a:rPr lang="zh-CN" altLang="en-US" b="1" dirty="0" smtClean="0">
                <a:latin typeface="华文中宋" panose="02010600040101010101" pitchFamily="2" charset="-122"/>
                <a:ea typeface="华文中宋" panose="02010600040101010101" pitchFamily="2" charset="-122"/>
              </a:rPr>
              <a:t>实验结果</a:t>
            </a:r>
            <a:r>
              <a:rPr lang="zh-CN" altLang="en-US" dirty="0" smtClean="0">
                <a:latin typeface="华文中宋" panose="02010600040101010101" pitchFamily="2" charset="-122"/>
                <a:ea typeface="华文中宋" panose="02010600040101010101" pitchFamily="2" charset="-122"/>
              </a:rPr>
              <a:t>：</a:t>
            </a:r>
            <a:r>
              <a:rPr lang="zh-CN" altLang="en-US" dirty="0" smtClean="0">
                <a:solidFill>
                  <a:srgbClr val="FF0000"/>
                </a:solidFill>
                <a:latin typeface="华文中宋" panose="02010600040101010101" pitchFamily="2" charset="-122"/>
                <a:ea typeface="华文中宋" panose="02010600040101010101" pitchFamily="2" charset="-122"/>
              </a:rPr>
              <a:t>提高高分场景分类的分类精度</a:t>
            </a:r>
            <a:endParaRPr lang="zh-CN" altLang="en-US" dirty="0">
              <a:solidFill>
                <a:srgbClr val="FF0000"/>
              </a:solidFill>
              <a:latin typeface="华文中宋" panose="02010600040101010101" pitchFamily="2" charset="-122"/>
              <a:ea typeface="华文中宋" panose="02010600040101010101" pitchFamily="2" charset="-122"/>
            </a:endParaRPr>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b="7635"/>
          <a:stretch/>
        </p:blipFill>
        <p:spPr>
          <a:xfrm>
            <a:off x="221986" y="1673688"/>
            <a:ext cx="2286319" cy="3528392"/>
          </a:xfrm>
          <a:prstGeom prst="rect">
            <a:avLst/>
          </a:prstGeom>
        </p:spPr>
      </p:pic>
      <p:sp>
        <p:nvSpPr>
          <p:cNvPr id="7" name="文本框 6"/>
          <p:cNvSpPr txBox="1"/>
          <p:nvPr/>
        </p:nvSpPr>
        <p:spPr>
          <a:xfrm>
            <a:off x="845981" y="5110734"/>
            <a:ext cx="1107996" cy="369332"/>
          </a:xfrm>
          <a:prstGeom prst="rect">
            <a:avLst/>
          </a:prstGeom>
          <a:noFill/>
        </p:spPr>
        <p:txBody>
          <a:bodyPr wrap="none" rtlCol="0">
            <a:spAutoFit/>
          </a:bodyPr>
          <a:lstStyle/>
          <a:p>
            <a:r>
              <a:rPr lang="zh-CN" altLang="en-US" dirty="0" smtClean="0">
                <a:latin typeface="华文中宋" panose="02010600040101010101" pitchFamily="2" charset="-122"/>
                <a:ea typeface="华文中宋" panose="02010600040101010101" pitchFamily="2" charset="-122"/>
              </a:rPr>
              <a:t>消融实验</a:t>
            </a:r>
            <a:endParaRPr lang="zh-CN" altLang="en-US" dirty="0">
              <a:latin typeface="华文中宋" panose="02010600040101010101" pitchFamily="2" charset="-122"/>
              <a:ea typeface="华文中宋" panose="02010600040101010101" pitchFamily="2" charset="-122"/>
            </a:endParaRPr>
          </a:p>
        </p:txBody>
      </p:sp>
      <p:sp>
        <p:nvSpPr>
          <p:cNvPr id="8" name="文本框 7"/>
          <p:cNvSpPr txBox="1"/>
          <p:nvPr/>
        </p:nvSpPr>
        <p:spPr>
          <a:xfrm>
            <a:off x="5387403" y="5459926"/>
            <a:ext cx="1107996"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方法对比</a:t>
            </a:r>
          </a:p>
        </p:txBody>
      </p:sp>
      <p:grpSp>
        <p:nvGrpSpPr>
          <p:cNvPr id="9" name="组合 8"/>
          <p:cNvGrpSpPr/>
          <p:nvPr/>
        </p:nvGrpSpPr>
        <p:grpSpPr>
          <a:xfrm>
            <a:off x="3166672" y="1575246"/>
            <a:ext cx="5572903" cy="3943900"/>
            <a:chOff x="3131839" y="1816747"/>
            <a:chExt cx="5572903" cy="3943900"/>
          </a:xfrm>
        </p:grpSpPr>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39" y="1816747"/>
              <a:ext cx="5572903" cy="3943900"/>
            </a:xfrm>
            <a:prstGeom prst="rect">
              <a:avLst/>
            </a:prstGeom>
          </p:spPr>
        </p:pic>
        <p:sp>
          <p:nvSpPr>
            <p:cNvPr id="11" name="矩形 10"/>
            <p:cNvSpPr/>
            <p:nvPr/>
          </p:nvSpPr>
          <p:spPr>
            <a:xfrm>
              <a:off x="3242272" y="5188562"/>
              <a:ext cx="5328592" cy="471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5266" y="5844868"/>
            <a:ext cx="9294532" cy="400110"/>
          </a:xfrm>
          <a:prstGeom prst="rect">
            <a:avLst/>
          </a:prstGeom>
          <a:noFill/>
        </p:spPr>
        <p:txBody>
          <a:bodyPr wrap="none" rtlCol="0">
            <a:spAutoFit/>
          </a:bodyPr>
          <a:lstStyle/>
          <a:p>
            <a:r>
              <a:rPr lang="zh-CN" altLang="en-US" sz="2000" dirty="0" smtClean="0">
                <a:solidFill>
                  <a:srgbClr val="FF0000"/>
                </a:solidFill>
                <a:latin typeface="华文中宋" panose="02010600040101010101" pitchFamily="2" charset="-122"/>
                <a:ea typeface="华文中宋" panose="02010600040101010101" pitchFamily="2" charset="-122"/>
              </a:rPr>
              <a:t>在不同训练样本比例和模型下</a:t>
            </a:r>
            <a:r>
              <a:rPr lang="zh-CN" altLang="en-US" sz="2000" dirty="0">
                <a:solidFill>
                  <a:srgbClr val="FF0000"/>
                </a:solidFill>
                <a:latin typeface="华文中宋" panose="02010600040101010101" pitchFamily="2" charset="-122"/>
                <a:ea typeface="华文中宋" panose="02010600040101010101" pitchFamily="2" charset="-122"/>
              </a:rPr>
              <a:t>，</a:t>
            </a:r>
            <a:r>
              <a:rPr lang="zh-CN" altLang="en-US" sz="2000" dirty="0" smtClean="0">
                <a:solidFill>
                  <a:srgbClr val="FF0000"/>
                </a:solidFill>
                <a:latin typeface="华文中宋" panose="02010600040101010101" pitchFamily="2" charset="-122"/>
                <a:ea typeface="华文中宋" panose="02010600040101010101" pitchFamily="2" charset="-122"/>
              </a:rPr>
              <a:t>提出方法的精度比其他方法的精度提高均超过</a:t>
            </a:r>
            <a:r>
              <a:rPr lang="en-US" altLang="zh-CN" sz="2000" dirty="0" smtClean="0">
                <a:solidFill>
                  <a:srgbClr val="FF0000"/>
                </a:solidFill>
                <a:latin typeface="华文中宋" panose="02010600040101010101" pitchFamily="2" charset="-122"/>
                <a:ea typeface="华文中宋" panose="02010600040101010101" pitchFamily="2" charset="-122"/>
              </a:rPr>
              <a:t>1%</a:t>
            </a:r>
            <a:endParaRPr lang="zh-CN" altLang="en-US" sz="2000" dirty="0">
              <a:solidFill>
                <a:srgbClr val="FF0000"/>
              </a:solidFill>
              <a:latin typeface="华文中宋" panose="02010600040101010101" pitchFamily="2" charset="-122"/>
              <a:ea typeface="华文中宋" panose="02010600040101010101" pitchFamily="2" charset="-122"/>
            </a:endParaRPr>
          </a:p>
        </p:txBody>
      </p:sp>
      <p:sp>
        <p:nvSpPr>
          <p:cNvPr id="13" name="矩形 12"/>
          <p:cNvSpPr/>
          <p:nvPr/>
        </p:nvSpPr>
        <p:spPr>
          <a:xfrm>
            <a:off x="1881554" y="1631010"/>
            <a:ext cx="530205" cy="3477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3086851552"/>
      </p:ext>
    </p:extLst>
  </p:cSld>
  <p:clrMapOvr>
    <a:masterClrMapping/>
  </p:clrMapOvr>
  <p:transition spd="slow"/>
  <p:timing>
    <p:tnLst>
      <p:par>
        <p:cTn id="1" dur="indefinite" restart="never" nodeType="tmRoot"/>
      </p:par>
    </p:tnLst>
  </p:timing>
  <p:extLst mod="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b="1" dirty="0">
                <a:solidFill>
                  <a:schemeClr val="bg1"/>
                </a:solidFill>
                <a:latin typeface="华文中宋" panose="02010600040101010101" pitchFamily="2" charset="-122"/>
                <a:ea typeface="华文中宋" panose="02010600040101010101" pitchFamily="2" charset="-122"/>
              </a:rPr>
              <a:t>高分辨率</a:t>
            </a:r>
            <a:r>
              <a:rPr lang="zh-CN" altLang="en-US"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234042" y="1205045"/>
            <a:ext cx="6460423" cy="369332"/>
          </a:xfrm>
          <a:prstGeom prst="rect">
            <a:avLst/>
          </a:prstGeom>
        </p:spPr>
        <p:txBody>
          <a:bodyPr wrap="none">
            <a:spAutoFit/>
          </a:bodyPr>
          <a:lstStyle/>
          <a:p>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关键问题二：</a:t>
            </a:r>
            <a:r>
              <a:rPr lang="zh-CN" altLang="en-US"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如何提取大尺寸图像的特征并缓解模型过拟合？</a:t>
            </a:r>
            <a:endParaRPr lang="zh-CN" altLang="en-US" dirty="0">
              <a:latin typeface="黑体" panose="02010609060101010101" pitchFamily="49" charset="-122"/>
              <a:ea typeface="黑体" panose="02010609060101010101" pitchFamily="49" charset="-122"/>
            </a:endParaRP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5423" y="1612293"/>
            <a:ext cx="5127326"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标注 6"/>
          <p:cNvSpPr/>
          <p:nvPr/>
        </p:nvSpPr>
        <p:spPr>
          <a:xfrm>
            <a:off x="539551" y="2038548"/>
            <a:ext cx="2339975" cy="1368425"/>
          </a:xfrm>
          <a:prstGeom prst="wedgeRoundRectCallout">
            <a:avLst>
              <a:gd name="adj1" fmla="val 70497"/>
              <a:gd name="adj2" fmla="val 40858"/>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7"/>
          <p:cNvSpPr txBox="1">
            <a:spLocks noChangeArrowheads="1"/>
          </p:cNvSpPr>
          <p:nvPr/>
        </p:nvSpPr>
        <p:spPr bwMode="auto">
          <a:xfrm>
            <a:off x="559064" y="2117786"/>
            <a:ext cx="2339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已标注遥感数据</a:t>
            </a:r>
            <a:r>
              <a:rPr lang="zh-CN" altLang="en-US" sz="18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量严重缺乏，</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容易产生过</a:t>
            </a:r>
            <a:r>
              <a:rPr lang="zh-CN" altLang="en-US" sz="18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拟合现象，导致模型</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泛化能力受限。</a:t>
            </a:r>
          </a:p>
        </p:txBody>
      </p:sp>
      <p:sp>
        <p:nvSpPr>
          <p:cNvPr id="9" name="圆角矩形标注 8"/>
          <p:cNvSpPr/>
          <p:nvPr/>
        </p:nvSpPr>
        <p:spPr>
          <a:xfrm>
            <a:off x="539552" y="3885663"/>
            <a:ext cx="2339975" cy="1665288"/>
          </a:xfrm>
          <a:prstGeom prst="wedgeRoundRectCallout">
            <a:avLst>
              <a:gd name="adj1" fmla="val 70125"/>
              <a:gd name="adj2" fmla="val -27886"/>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文本框 9"/>
          <p:cNvSpPr txBox="1">
            <a:spLocks noChangeArrowheads="1"/>
          </p:cNvSpPr>
          <p:nvPr/>
        </p:nvSpPr>
        <p:spPr bwMode="auto">
          <a:xfrm>
            <a:off x="559064" y="4002197"/>
            <a:ext cx="23399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不同数据集样本尺寸存在差异</a:t>
            </a:r>
            <a:r>
              <a:rPr lang="en-US" altLang="zh-CN"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如</a:t>
            </a:r>
            <a:r>
              <a:rPr lang="en-US" altLang="zh-CN"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AID</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为</a:t>
            </a:r>
            <a:r>
              <a:rPr lang="en-US" altLang="zh-CN" sz="18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600×600 pixels)</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，直接缩放到</a:t>
            </a:r>
            <a:r>
              <a:rPr lang="en-US" altLang="zh-CN"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224×224</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会</a:t>
            </a:r>
            <a:r>
              <a:rPr lang="zh-CN" altLang="en-US" sz="18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损失大量有用信息</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1" name="文本框 10"/>
          <p:cNvSpPr txBox="1"/>
          <p:nvPr/>
        </p:nvSpPr>
        <p:spPr>
          <a:xfrm>
            <a:off x="107662" y="5977299"/>
            <a:ext cx="8829642" cy="400110"/>
          </a:xfrm>
          <a:prstGeom prst="rect">
            <a:avLst/>
          </a:prstGeom>
          <a:noFill/>
          <a:ln w="12700">
            <a:solidFill>
              <a:srgbClr val="FF0000"/>
            </a:solidFill>
          </a:ln>
        </p:spPr>
        <p:txBody>
          <a:bodyPr wrap="square" rtlCol="0">
            <a:spAutoFit/>
          </a:bodyPr>
          <a:lstStyle/>
          <a:p>
            <a:pPr algn="just"/>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K. Xu, </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H. </a:t>
            </a:r>
            <a:r>
              <a:rPr lang="en-US" altLang="zh-CN" sz="1000" b="1" dirty="0" smtClean="0">
                <a:latin typeface="Times New Roman" panose="02020603050405020304" pitchFamily="18" charset="0"/>
                <a:ea typeface="华文中宋" panose="02010600040101010101" pitchFamily="2" charset="-122"/>
                <a:cs typeface="Times New Roman" panose="02020603050405020304" pitchFamily="18" charset="0"/>
              </a:rPr>
              <a:t>Huang*</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P. Deng, and G. Shi, “Two-stream feature aggregation deep neural network for scene classification of remote sensing images,” </a:t>
            </a:r>
            <a:r>
              <a:rPr lang="en-US" altLang="zh-CN" sz="1000" i="1" dirty="0">
                <a:latin typeface="Times New Roman" panose="02020603050405020304" pitchFamily="18" charset="0"/>
                <a:ea typeface="华文中宋" panose="02010600040101010101" pitchFamily="2" charset="-122"/>
                <a:cs typeface="Times New Roman" panose="02020603050405020304" pitchFamily="18" charset="0"/>
              </a:rPr>
              <a:t>Inf. Sci</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vol. 539, pp. 250-268, Oct. 2020. </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000" dirty="0" smtClean="0">
                <a:latin typeface="Times New Roman" panose="02020603050405020304" pitchFamily="18" charset="0"/>
                <a:ea typeface="华文中宋" panose="02010600040101010101" pitchFamily="2" charset="-122"/>
                <a:cs typeface="Times New Roman" panose="02020603050405020304" pitchFamily="18" charset="0"/>
              </a:rPr>
              <a:t>中科院二区，</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IF</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5.91</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2631641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234042" y="1205045"/>
            <a:ext cx="7457491" cy="461665"/>
          </a:xfrm>
          <a:prstGeom prst="rect">
            <a:avLst/>
          </a:prstGeom>
        </p:spPr>
        <p:txBody>
          <a:bodyPr wrap="none">
            <a:spAutoFit/>
          </a:bodyPr>
          <a:lstStyle/>
          <a:p>
            <a:r>
              <a:rPr lang="zh-CN" altLang="en-US" sz="2400" b="1" dirty="0">
                <a:latin typeface="黑体" panose="02010609060101010101" pitchFamily="49" charset="-122"/>
                <a:ea typeface="黑体" panose="02010609060101010101" pitchFamily="49" charset="-122"/>
                <a:cs typeface="Times New Roman" panose="02020603050405020304" pitchFamily="18" charset="0"/>
              </a:rPr>
              <a:t>研究</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思路三：</a:t>
            </a:r>
            <a:r>
              <a:rPr lang="zh-CN" altLang="en-US" sz="24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如何充分提取深度模型多层鉴别特征？</a:t>
            </a:r>
            <a:endParaRPr lang="zh-CN" altLang="en-US" sz="2400" dirty="0">
              <a:latin typeface="黑体" panose="02010609060101010101" pitchFamily="49" charset="-122"/>
              <a:ea typeface="黑体" panose="02010609060101010101" pitchFamily="49" charset="-122"/>
            </a:endParaRPr>
          </a:p>
        </p:txBody>
      </p:sp>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1700808"/>
            <a:ext cx="4600787" cy="467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1151905" y="2182867"/>
            <a:ext cx="2339975" cy="1152525"/>
          </a:xfrm>
          <a:prstGeom prst="wedgeRoundRectCallout">
            <a:avLst>
              <a:gd name="adj1" fmla="val 73474"/>
              <a:gd name="adj2" fmla="val 33299"/>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6"/>
          <p:cNvSpPr txBox="1">
            <a:spLocks noChangeArrowheads="1"/>
          </p:cNvSpPr>
          <p:nvPr/>
        </p:nvSpPr>
        <p:spPr bwMode="auto">
          <a:xfrm>
            <a:off x="1153492" y="2270179"/>
            <a:ext cx="23383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构建端到</a:t>
            </a:r>
            <a:r>
              <a:rPr lang="zh-CN" altLang="en-US" sz="1800" b="1" dirty="0" smtClean="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端的深度模型</a:t>
            </a:r>
            <a:r>
              <a:rPr lang="zh-CN" altLang="en-US" sz="18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，有效利用多层卷积特征</a:t>
            </a:r>
          </a:p>
        </p:txBody>
      </p:sp>
      <p:sp>
        <p:nvSpPr>
          <p:cNvPr id="8" name="矩形 7"/>
          <p:cNvSpPr/>
          <p:nvPr/>
        </p:nvSpPr>
        <p:spPr>
          <a:xfrm>
            <a:off x="5292080" y="3717032"/>
            <a:ext cx="3094931" cy="869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标注 8"/>
          <p:cNvSpPr/>
          <p:nvPr/>
        </p:nvSpPr>
        <p:spPr>
          <a:xfrm>
            <a:off x="1134046" y="3820286"/>
            <a:ext cx="2339975" cy="1152525"/>
          </a:xfrm>
          <a:prstGeom prst="wedgeRoundRectCallout">
            <a:avLst>
              <a:gd name="adj1" fmla="val 125951"/>
              <a:gd name="adj2" fmla="val -49091"/>
              <a:gd name="adj3" fmla="val 1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文本框 9"/>
          <p:cNvSpPr txBox="1">
            <a:spLocks noChangeArrowheads="1"/>
          </p:cNvSpPr>
          <p:nvPr/>
        </p:nvSpPr>
        <p:spPr bwMode="auto">
          <a:xfrm>
            <a:off x="1134046" y="4059157"/>
            <a:ext cx="2339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r>
              <a:rPr lang="zh-CN" altLang="en-US" sz="18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深度模型不同</a:t>
            </a:r>
            <a:r>
              <a:rPr lang="zh-CN" altLang="en-US" sz="1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卷积层包含不同层次的信息</a:t>
            </a:r>
          </a:p>
        </p:txBody>
      </p:sp>
      <p:sp>
        <p:nvSpPr>
          <p:cNvPr id="11" name="矩形 1"/>
          <p:cNvSpPr>
            <a:spLocks noChangeArrowheads="1"/>
          </p:cNvSpPr>
          <p:nvPr/>
        </p:nvSpPr>
        <p:spPr bwMode="auto">
          <a:xfrm>
            <a:off x="251520" y="5488968"/>
            <a:ext cx="37444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just"/>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K. Xu, </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H. Huang*</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Y. Li, and G. Shi, “Multilayer feature fusion network for scene classification in remote sensing,” </a:t>
            </a:r>
            <a:r>
              <a:rPr lang="en-US" altLang="zh-CN" sz="1000" i="1" dirty="0">
                <a:latin typeface="Times New Roman" panose="02020603050405020304" pitchFamily="18" charset="0"/>
                <a:ea typeface="华文中宋" panose="02010600040101010101" pitchFamily="2" charset="-122"/>
                <a:cs typeface="Times New Roman" panose="02020603050405020304" pitchFamily="18" charset="0"/>
              </a:rPr>
              <a:t>IEEE </a:t>
            </a:r>
            <a:r>
              <a:rPr lang="en-US" altLang="zh-CN" sz="1000" i="1" dirty="0" err="1">
                <a:latin typeface="Times New Roman" panose="02020603050405020304" pitchFamily="18" charset="0"/>
                <a:ea typeface="华文中宋" panose="02010600040101010101" pitchFamily="2" charset="-122"/>
                <a:cs typeface="Times New Roman" panose="02020603050405020304" pitchFamily="18" charset="0"/>
              </a:rPr>
              <a:t>Geosci</a:t>
            </a:r>
            <a:r>
              <a:rPr lang="en-US" altLang="zh-CN" sz="1000" i="1" dirty="0">
                <a:latin typeface="Times New Roman" panose="02020603050405020304" pitchFamily="18" charset="0"/>
                <a:ea typeface="华文中宋" panose="02010600040101010101" pitchFamily="2" charset="-122"/>
                <a:cs typeface="Times New Roman" panose="02020603050405020304" pitchFamily="18" charset="0"/>
              </a:rPr>
              <a:t>. Remote Sens. Lett.,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pp. 1-5, Jan. 2020. </a:t>
            </a:r>
            <a:r>
              <a:rPr lang="en-US" altLang="zh-CN" sz="1000" dirty="0" err="1">
                <a:latin typeface="Times New Roman" panose="02020603050405020304" pitchFamily="18" charset="0"/>
                <a:ea typeface="华文中宋" panose="02010600040101010101" pitchFamily="2" charset="-122"/>
                <a:cs typeface="Times New Roman" panose="02020603050405020304" pitchFamily="18" charset="0"/>
              </a:rPr>
              <a:t>doi</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10.1109/LGRS.2019.2960026.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中科院二区，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IF: 3.833</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33785603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p:bld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221986" y="1268239"/>
            <a:ext cx="4600940" cy="369332"/>
          </a:xfrm>
          <a:prstGeom prst="rect">
            <a:avLst/>
          </a:prstGeom>
        </p:spPr>
        <p:txBody>
          <a:bodyPr wrap="none">
            <a:spAutoFit/>
          </a:bodyPr>
          <a:lstStyle/>
          <a:p>
            <a:r>
              <a:rPr lang="zh-CN" altLang="en-US" b="1" dirty="0" smtClean="0">
                <a:latin typeface="Times New Roman" panose="02020603050405020304" pitchFamily="18" charset="0"/>
                <a:ea typeface="华文中宋" panose="02010600040101010101" pitchFamily="2" charset="-122"/>
                <a:cs typeface="Times New Roman" panose="02020603050405020304" pitchFamily="18" charset="0"/>
              </a:rPr>
              <a:t>实验结果：</a:t>
            </a: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充分利用深度模型多层鉴别特征</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77041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729035" y="4613994"/>
            <a:ext cx="3733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rPr>
              <a:t>(a) The training rate is 20% on AID dataset</a:t>
            </a:r>
            <a:endParaRPr lang="zh-CN" altLang="en-US" sz="1600">
              <a:latin typeface="Times New Roman" panose="02020603050405020304" pitchFamily="18" charset="0"/>
              <a:ea typeface="楷体" panose="02010609060101010101" pitchFamily="49" charset="-122"/>
            </a:endParaRPr>
          </a:p>
        </p:txBody>
      </p:sp>
      <p:sp>
        <p:nvSpPr>
          <p:cNvPr id="7" name="矩形 6"/>
          <p:cNvSpPr>
            <a:spLocks noChangeArrowheads="1"/>
          </p:cNvSpPr>
          <p:nvPr/>
        </p:nvSpPr>
        <p:spPr bwMode="auto">
          <a:xfrm>
            <a:off x="4513635" y="4613994"/>
            <a:ext cx="4010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600">
                <a:latin typeface="Times New Roman" panose="02020603050405020304" pitchFamily="18" charset="0"/>
                <a:ea typeface="楷体" panose="02010609060101010101" pitchFamily="49" charset="-122"/>
              </a:rPr>
              <a:t>(b) The training rate is 10 % on NWPU-RESISC45 dataset</a:t>
            </a:r>
            <a:endParaRPr lang="zh-CN" altLang="en-US" sz="1600">
              <a:latin typeface="Times New Roman" panose="02020603050405020304" pitchFamily="18" charset="0"/>
              <a:ea typeface="楷体" panose="02010609060101010101" pitchFamily="49" charset="-122"/>
            </a:endParaRPr>
          </a:p>
        </p:txBody>
      </p:sp>
      <p:sp>
        <p:nvSpPr>
          <p:cNvPr id="8" name="矩形 7"/>
          <p:cNvSpPr/>
          <p:nvPr/>
        </p:nvSpPr>
        <p:spPr>
          <a:xfrm>
            <a:off x="380769" y="5301208"/>
            <a:ext cx="8283428" cy="923330"/>
          </a:xfrm>
          <a:prstGeom prst="rect">
            <a:avLst/>
          </a:prstGeom>
          <a:solidFill>
            <a:schemeClr val="accent3">
              <a:lumMod val="40000"/>
              <a:lumOff val="6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深层卷积特征相比浅层卷积特征具有更好的鉴别</a:t>
            </a:r>
            <a:r>
              <a:rPr lang="zh-CN" altLang="en-US"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能力；</a:t>
            </a:r>
            <a:endParaRPr lang="en-US" altLang="zh-CN"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与</a:t>
            </a:r>
            <a:r>
              <a:rPr lang="zh-CN" altLang="en-US"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单卷积层的特征相比，多层</a:t>
            </a:r>
            <a:r>
              <a:rPr lang="zh-CN" altLang="en-US"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特征融合</a:t>
            </a:r>
            <a:r>
              <a:rPr lang="zh-CN" altLang="en-US"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包含多种信息，通过融合可以互相</a:t>
            </a:r>
            <a:r>
              <a:rPr lang="zh-CN" altLang="en-US"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补充。</a:t>
            </a:r>
            <a:endPar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a:ln>
                  <a:noFill/>
                </a:ln>
                <a:solidFill>
                  <a:srgbClr val="C00000"/>
                </a:solidFill>
                <a:effectLst/>
                <a:uLnTx/>
                <a:uFillTx/>
                <a:latin typeface="Calibri" panose="020F0502020204030204"/>
                <a:ea typeface="Microsoft YaHei" pitchFamily="34" charset="-122"/>
                <a:cs typeface="+mn-cs"/>
                <a:sym typeface="Arial"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高分辨率遥感图像场景分类</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Tree>
    <p:extLst>
      <p:ext uri="{BB962C8B-B14F-4D97-AF65-F5344CB8AC3E}">
        <p14:creationId xmlns:p14="http://schemas.microsoft.com/office/powerpoint/2010/main" val="31505127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sp>
        <p:nvSpPr>
          <p:cNvPr id="34" name="圆角矩形 3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智能医学影像分析研究背景</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36" name="矩形 35">
            <a:extLst>
              <a:ext uri="{FF2B5EF4-FFF2-40B4-BE49-F238E27FC236}">
                <a16:creationId xmlns:a16="http://schemas.microsoft.com/office/drawing/2014/main" id="{F3764762-B467-49BF-A1AB-01557184BCAD}"/>
              </a:ext>
            </a:extLst>
          </p:cNvPr>
          <p:cNvSpPr/>
          <p:nvPr/>
        </p:nvSpPr>
        <p:spPr>
          <a:xfrm>
            <a:off x="621204" y="1263098"/>
            <a:ext cx="7776902" cy="128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目前临床肺癌亚型分类主要依靠的是</a:t>
            </a:r>
            <a:r>
              <a:rPr kumimoji="0" lang="zh-CN" altLang="en-US" sz="1800" b="1" i="0" u="none" strike="noStrike" kern="1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病理活检</a:t>
            </a:r>
            <a:r>
              <a:rPr kumimoji="0" lang="zh-CN" altLang="en-US"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，但其属于</a:t>
            </a:r>
            <a:r>
              <a:rPr kumimoji="0" lang="zh-CN" altLang="en-US" sz="1800" b="1" i="0" u="none" strike="noStrike" kern="1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有创检查</a:t>
            </a:r>
            <a:r>
              <a:rPr kumimoji="0" lang="zh-CN" altLang="en-US"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，会伴随疼痛和出血，甚至导致患者出现感染、休克和死亡等并发症的发生，且器官整体的病变情况的评估受限于活检样本的大小。</a:t>
            </a:r>
          </a:p>
        </p:txBody>
      </p:sp>
      <p:sp>
        <p:nvSpPr>
          <p:cNvPr id="37" name="矩形 36">
            <a:extLst>
              <a:ext uri="{FF2B5EF4-FFF2-40B4-BE49-F238E27FC236}">
                <a16:creationId xmlns:a16="http://schemas.microsoft.com/office/drawing/2014/main" id="{6E478563-EC62-4358-B4F4-D8FF24F07072}"/>
              </a:ext>
            </a:extLst>
          </p:cNvPr>
          <p:cNvSpPr/>
          <p:nvPr/>
        </p:nvSpPr>
        <p:spPr>
          <a:xfrm>
            <a:off x="561536" y="4654040"/>
            <a:ext cx="8012051" cy="1750696"/>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此外，</a:t>
            </a:r>
            <a:r>
              <a:rPr kumimoji="0" lang="zh-CN" altLang="en-US"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需要</a:t>
            </a: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根据肿瘤的</a:t>
            </a:r>
            <a:r>
              <a:rPr kumimoji="0" lang="zh-CN" altLang="zh-CN" sz="1800" b="1" i="0" u="none" strike="noStrike" kern="1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基因突变检测结果</a:t>
            </a: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来决定患者是否接受</a:t>
            </a:r>
            <a:r>
              <a:rPr kumimoji="0" lang="zh-CN" altLang="zh-CN" sz="1800" b="1" i="0" u="none" strike="noStrike" kern="1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Times New Roman" panose="02020603050405020304" pitchFamily="18" charset="0"/>
              </a:rPr>
              <a:t>靶向治疗</a:t>
            </a: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以及具体的靶向治疗方案。但肿瘤具有时间和空间异质性，其在活检或侵入性手术所获得标本的基因检测结果往往只能</a:t>
            </a:r>
            <a:r>
              <a:rPr kumimoji="0" lang="zh-CN" altLang="zh-CN" sz="1800" b="1" i="0" u="none" strike="noStrike" kern="100" cap="none" spc="0" normalizeH="0" baseline="0" noProof="0" dirty="0">
                <a:ln>
                  <a:noFill/>
                </a:ln>
                <a:solidFill>
                  <a:srgbClr val="4F81BD">
                    <a:lumMod val="50000"/>
                  </a:srgbClr>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反映小部分肿瘤组织在检查时间点的局部特性</a:t>
            </a:r>
            <a:r>
              <a:rPr kumimoji="0" lang="zh-CN" altLang="en-US"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，且</a:t>
            </a: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基因检测</a:t>
            </a:r>
            <a:r>
              <a:rPr kumimoji="0" lang="zh-CN" altLang="zh-CN" sz="1800" b="1" i="0" u="none" strike="noStrike" kern="100" cap="none" spc="0" normalizeH="0" baseline="0" noProof="0" dirty="0">
                <a:ln>
                  <a:noFill/>
                </a:ln>
                <a:solidFill>
                  <a:srgbClr val="4F81BD">
                    <a:lumMod val="50000"/>
                  </a:srgbClr>
                </a:solidFill>
                <a:effectLst/>
                <a:uLnTx/>
                <a:uFillTx/>
                <a:latin typeface="华文中宋" panose="02010600040101010101" pitchFamily="2" charset="-122"/>
                <a:ea typeface="华文中宋" panose="02010600040101010101" pitchFamily="2" charset="-122"/>
                <a:cs typeface="Times New Roman" panose="02020603050405020304" pitchFamily="18" charset="0"/>
              </a:rPr>
              <a:t>检查费用昂贵</a:t>
            </a:r>
            <a:r>
              <a:rPr kumimoji="0" lang="zh-CN" altLang="zh-CN" sz="1800" b="0" i="0" u="none" strike="noStrike" kern="1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Times New Roman" panose="02020603050405020304" pitchFamily="18" charset="0"/>
              </a:rPr>
              <a:t>，给患者带来沉重的经济负担。</a:t>
            </a:r>
          </a:p>
        </p:txBody>
      </p:sp>
      <p:grpSp>
        <p:nvGrpSpPr>
          <p:cNvPr id="38" name="组合 37">
            <a:extLst>
              <a:ext uri="{FF2B5EF4-FFF2-40B4-BE49-F238E27FC236}">
                <a16:creationId xmlns:a16="http://schemas.microsoft.com/office/drawing/2014/main" id="{E034862E-A4A7-4F7A-83FC-102E5CC4AB56}"/>
              </a:ext>
            </a:extLst>
          </p:cNvPr>
          <p:cNvGrpSpPr/>
          <p:nvPr/>
        </p:nvGrpSpPr>
        <p:grpSpPr>
          <a:xfrm>
            <a:off x="875554" y="2618405"/>
            <a:ext cx="7522552" cy="1847209"/>
            <a:chOff x="638469" y="2347978"/>
            <a:chExt cx="6848054" cy="1467280"/>
          </a:xfrm>
        </p:grpSpPr>
        <p:grpSp>
          <p:nvGrpSpPr>
            <p:cNvPr id="39" name="组合 38">
              <a:extLst>
                <a:ext uri="{FF2B5EF4-FFF2-40B4-BE49-F238E27FC236}">
                  <a16:creationId xmlns:a16="http://schemas.microsoft.com/office/drawing/2014/main" id="{0CE58BC0-3B44-419C-9EEC-7952C05B3EA4}"/>
                </a:ext>
              </a:extLst>
            </p:cNvPr>
            <p:cNvGrpSpPr/>
            <p:nvPr/>
          </p:nvGrpSpPr>
          <p:grpSpPr>
            <a:xfrm>
              <a:off x="638469" y="2368586"/>
              <a:ext cx="4393399" cy="1446672"/>
              <a:chOff x="684628" y="2633669"/>
              <a:chExt cx="4393399" cy="1446672"/>
            </a:xfrm>
          </p:grpSpPr>
          <p:pic>
            <p:nvPicPr>
              <p:cNvPr id="41" name="Picture 2" descr="https://timgsa.baidu.com/timg?image&amp;quality=80&amp;size=b9999_10000&amp;sec=1552827942816&amp;di=98fe161d23a3d2a0e63c05cf6dbf12d9&amp;imgtype=0&amp;src=http%3A%2F%2Ffile.cnkang.com%2Fcnkfile1%2FM00%2F02%2F92%2Fo4YBAFcJ4-eAQupmAAB2KLZJoJE924.jpg">
                <a:extLst>
                  <a:ext uri="{FF2B5EF4-FFF2-40B4-BE49-F238E27FC236}">
                    <a16:creationId xmlns:a16="http://schemas.microsoft.com/office/drawing/2014/main" id="{853DDE0B-5AE8-4748-9C4E-BAA3ACEC5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5740" y="2633669"/>
                <a:ext cx="1992287" cy="144032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timgsa.baidu.com/timg?image&amp;quality=80&amp;size=b10000_10000&amp;sec=1552817890&amp;di=3020f8b0c06575509a1018673d216b2a&amp;src=http://www.qqhryxyfsdryy.org.cn/_upload/article/images/b5/c5/1aeb3c134058a0b31ed250dec573/a9112424-c73a-4b28-8833-329074e476e0.jpg">
                <a:extLst>
                  <a:ext uri="{FF2B5EF4-FFF2-40B4-BE49-F238E27FC236}">
                    <a16:creationId xmlns:a16="http://schemas.microsoft.com/office/drawing/2014/main" id="{50C3DBAC-1ADB-4719-93C7-72EA374B4C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628" y="2643317"/>
                <a:ext cx="2102962" cy="143702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6B550A3E-29B8-43AB-89C2-0A84D953E65C}"/>
                  </a:ext>
                </a:extLst>
              </p:cNvPr>
              <p:cNvSpPr/>
              <p:nvPr/>
            </p:nvSpPr>
            <p:spPr>
              <a:xfrm>
                <a:off x="1096916" y="3353832"/>
                <a:ext cx="594804" cy="463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矩形 43">
                <a:extLst>
                  <a:ext uri="{FF2B5EF4-FFF2-40B4-BE49-F238E27FC236}">
                    <a16:creationId xmlns:a16="http://schemas.microsoft.com/office/drawing/2014/main" id="{799D34EE-5909-4408-B5FC-F908FE8BFB1F}"/>
                  </a:ext>
                </a:extLst>
              </p:cNvPr>
              <p:cNvSpPr/>
              <p:nvPr/>
            </p:nvSpPr>
            <p:spPr>
              <a:xfrm>
                <a:off x="3116950" y="2654897"/>
                <a:ext cx="869123" cy="913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40" name="Picture 6" descr="https://timgsa.baidu.com/timg?image&amp;quality=80&amp;size=b9999_10000&amp;sec=1552828399650&amp;di=69411781f6d31d6d39fd599e87b3a186&amp;imgtype=0&amp;src=http%3A%2F%2Fimgsrc.baidu.com%2Fimgad%2Fpic%2Fitem%2Fd000baa1cd11728b60842c06c2fcc3cec3fd2c6c.jpg">
              <a:extLst>
                <a:ext uri="{FF2B5EF4-FFF2-40B4-BE49-F238E27FC236}">
                  <a16:creationId xmlns:a16="http://schemas.microsoft.com/office/drawing/2014/main" id="{35FEEFEC-17A7-49FA-99A7-0A8DD716327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532"/>
            <a:stretch/>
          </p:blipFill>
          <p:spPr bwMode="auto">
            <a:xfrm>
              <a:off x="5330018" y="2347978"/>
              <a:ext cx="2156505" cy="14260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3440828"/>
      </p:ext>
    </p:extLst>
  </p:cSld>
  <p:clrMapOvr>
    <a:masterClrMapping/>
  </p:clrMapOvr>
  <p:transition spd="slow"/>
  <p:timing>
    <p:tnLst>
      <p:par>
        <p:cTn id="1" dur="indefinite" restart="never" nodeType="tmRoot"/>
      </p:par>
    </p:tn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sp>
        <p:nvSpPr>
          <p:cNvPr id="5" name="矩形 4">
            <a:extLst>
              <a:ext uri="{FF2B5EF4-FFF2-40B4-BE49-F238E27FC236}">
                <a16:creationId xmlns:a16="http://schemas.microsoft.com/office/drawing/2014/main" id="{B0904562-25A7-472C-882C-9C2B9B67D57D}"/>
              </a:ext>
            </a:extLst>
          </p:cNvPr>
          <p:cNvSpPr/>
          <p:nvPr/>
        </p:nvSpPr>
        <p:spPr>
          <a:xfrm>
            <a:off x="4645387" y="1447527"/>
            <a:ext cx="1726813" cy="2300562"/>
          </a:xfrm>
          <a:prstGeom prst="rect">
            <a:avLst/>
          </a:prstGeom>
          <a:solidFill>
            <a:srgbClr val="FFFDDB"/>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3">
            <a:extLst>
              <a:ext uri="{FF2B5EF4-FFF2-40B4-BE49-F238E27FC236}">
                <a16:creationId xmlns:a16="http://schemas.microsoft.com/office/drawing/2014/main" id="{48188C85-0B2E-4B98-B220-9D6652A1C3FE}"/>
              </a:ext>
            </a:extLst>
          </p:cNvPr>
          <p:cNvSpPr>
            <a:spLocks noChangeAspect="1" noChangeArrowheads="1" noTextEdit="1"/>
          </p:cNvSpPr>
          <p:nvPr/>
        </p:nvSpPr>
        <p:spPr bwMode="auto">
          <a:xfrm>
            <a:off x="5307759" y="1699890"/>
            <a:ext cx="719137" cy="208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a:extLst>
              <a:ext uri="{FF2B5EF4-FFF2-40B4-BE49-F238E27FC236}">
                <a16:creationId xmlns:a16="http://schemas.microsoft.com/office/drawing/2014/main" id="{6A08888E-A779-41E4-9478-888287F59873}"/>
              </a:ext>
            </a:extLst>
          </p:cNvPr>
          <p:cNvSpPr/>
          <p:nvPr/>
        </p:nvSpPr>
        <p:spPr>
          <a:xfrm>
            <a:off x="2613658" y="1458835"/>
            <a:ext cx="1726813" cy="2289253"/>
          </a:xfrm>
          <a:prstGeom prst="rect">
            <a:avLst/>
          </a:prstGeom>
          <a:solidFill>
            <a:srgbClr val="FFFDDB"/>
          </a:solid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8ABCF53-0772-4F85-8AC2-809DF49D5474}"/>
              </a:ext>
            </a:extLst>
          </p:cNvPr>
          <p:cNvGrpSpPr/>
          <p:nvPr/>
        </p:nvGrpSpPr>
        <p:grpSpPr>
          <a:xfrm>
            <a:off x="303080" y="3993235"/>
            <a:ext cx="8537839" cy="2244077"/>
            <a:chOff x="391031" y="1909119"/>
            <a:chExt cx="8537839" cy="1956045"/>
          </a:xfrm>
        </p:grpSpPr>
        <p:sp>
          <p:nvSpPr>
            <p:cNvPr id="9" name="圆角矩形 18">
              <a:extLst>
                <a:ext uri="{FF2B5EF4-FFF2-40B4-BE49-F238E27FC236}">
                  <a16:creationId xmlns:a16="http://schemas.microsoft.com/office/drawing/2014/main" id="{3B7A6865-F5BE-4A66-95E1-9ABA807D9D79}"/>
                </a:ext>
              </a:extLst>
            </p:cNvPr>
            <p:cNvSpPr/>
            <p:nvPr/>
          </p:nvSpPr>
          <p:spPr>
            <a:xfrm>
              <a:off x="391031" y="2601492"/>
              <a:ext cx="2214915" cy="117071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marL="0" marR="0" lvl="0" indent="0" algn="ctr" defTabSz="866943"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TextBox 21">
              <a:extLst>
                <a:ext uri="{FF2B5EF4-FFF2-40B4-BE49-F238E27FC236}">
                  <a16:creationId xmlns:a16="http://schemas.microsoft.com/office/drawing/2014/main" id="{64B7AFC7-272C-4AFC-9EE3-44E700F9C653}"/>
                </a:ext>
              </a:extLst>
            </p:cNvPr>
            <p:cNvSpPr txBox="1"/>
            <p:nvPr/>
          </p:nvSpPr>
          <p:spPr>
            <a:xfrm>
              <a:off x="562179" y="2795384"/>
              <a:ext cx="1872617" cy="1069780"/>
            </a:xfrm>
            <a:prstGeom prst="rect">
              <a:avLst/>
            </a:prstGeom>
            <a:noFill/>
          </p:spPr>
          <p:txBody>
            <a:bodyPr wrap="square" lIns="0" tIns="0" rIns="0" bIns="0" rtlCol="0">
              <a:spAutoFit/>
            </a:bodyPr>
            <a:lstStyle/>
            <a:p>
              <a:pPr marL="0" marR="0" lvl="0" indent="0" algn="ctr" defTabSz="866943"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600" b="1" dirty="0">
                  <a:solidFill>
                    <a:srgbClr val="003399"/>
                  </a:solidFill>
                  <a:latin typeface="Calibri" panose="020F0502020204030204"/>
                  <a:ea typeface="微软雅黑" panose="020B0503020204020204" pitchFamily="34" charset="-122"/>
                </a:rPr>
                <a:t>运用影像组学对肿瘤进行全方位分析</a:t>
              </a:r>
              <a:endPar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endParaRPr>
            </a:p>
            <a:p>
              <a:pPr marL="0" marR="0" lvl="0" indent="0" algn="l" defTabSz="866943" rtl="0" eaLnBrk="1" fontAlgn="auto" latinLnBrk="0" hangingPunct="1">
                <a:lnSpc>
                  <a:spcPct val="15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endParaRPr>
            </a:p>
          </p:txBody>
        </p:sp>
        <p:sp>
          <p:nvSpPr>
            <p:cNvPr id="11" name="圆角矩形 2">
              <a:extLst>
                <a:ext uri="{FF2B5EF4-FFF2-40B4-BE49-F238E27FC236}">
                  <a16:creationId xmlns:a16="http://schemas.microsoft.com/office/drawing/2014/main" id="{407D775D-80D5-4AEF-9DCA-2484D5D5CE27}"/>
                </a:ext>
              </a:extLst>
            </p:cNvPr>
            <p:cNvSpPr/>
            <p:nvPr/>
          </p:nvSpPr>
          <p:spPr>
            <a:xfrm>
              <a:off x="627503" y="1926395"/>
              <a:ext cx="1740257" cy="87175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zh-CN" altLang="en-US" sz="1600" dirty="0">
                  <a:solidFill>
                    <a:prstClr val="white"/>
                  </a:solidFill>
                  <a:latin typeface="微软雅黑" panose="020B0503020204020204" pitchFamily="34" charset="-122"/>
                  <a:ea typeface="微软雅黑" panose="020B0503020204020204" pitchFamily="34" charset="-122"/>
                </a:rPr>
                <a:t>全面定量评估肿瘤异质性问题</a:t>
              </a:r>
            </a:p>
          </p:txBody>
        </p:sp>
        <p:grpSp>
          <p:nvGrpSpPr>
            <p:cNvPr id="12" name="组合 11">
              <a:extLst>
                <a:ext uri="{FF2B5EF4-FFF2-40B4-BE49-F238E27FC236}">
                  <a16:creationId xmlns:a16="http://schemas.microsoft.com/office/drawing/2014/main" id="{284086D3-9699-493D-AB52-700235DE1155}"/>
                </a:ext>
              </a:extLst>
            </p:cNvPr>
            <p:cNvGrpSpPr/>
            <p:nvPr/>
          </p:nvGrpSpPr>
          <p:grpSpPr>
            <a:xfrm>
              <a:off x="1826632" y="2601489"/>
              <a:ext cx="2601361" cy="1168012"/>
              <a:chOff x="-1351" y="4607"/>
              <a:chExt cx="8167" cy="3538"/>
            </a:xfrm>
          </p:grpSpPr>
          <p:sp>
            <p:nvSpPr>
              <p:cNvPr id="21" name="圆角矩形 17">
                <a:extLst>
                  <a:ext uri="{FF2B5EF4-FFF2-40B4-BE49-F238E27FC236}">
                    <a16:creationId xmlns:a16="http://schemas.microsoft.com/office/drawing/2014/main" id="{E8EBD8FD-91EA-47C7-813C-B367E125E120}"/>
                  </a:ext>
                </a:extLst>
              </p:cNvPr>
              <p:cNvSpPr/>
              <p:nvPr/>
            </p:nvSpPr>
            <p:spPr>
              <a:xfrm>
                <a:off x="1396" y="4607"/>
                <a:ext cx="5420" cy="353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marL="0" marR="0" lvl="0" indent="0" algn="l" defTabSz="866943" rtl="0" eaLnBrk="1" fontAlgn="base" latinLnBrk="0" hangingPunct="1">
                  <a:lnSpc>
                    <a:spcPct val="100000"/>
                  </a:lnSpc>
                  <a:spcBef>
                    <a:spcPct val="0"/>
                  </a:spcBef>
                  <a:spcAft>
                    <a:spcPct val="0"/>
                  </a:spcAft>
                  <a:buClrTx/>
                  <a:buSzTx/>
                  <a:buFontTx/>
                  <a:buNone/>
                  <a:tabLst/>
                  <a:defRPr/>
                </a:pPr>
                <a:endParaRPr kumimoji="0" lang="zh-CN" altLang="en-US" sz="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TextBox 20">
                <a:extLst>
                  <a:ext uri="{FF2B5EF4-FFF2-40B4-BE49-F238E27FC236}">
                    <a16:creationId xmlns:a16="http://schemas.microsoft.com/office/drawing/2014/main" id="{53CE3C8E-244D-439B-BCAD-F858CF2EF7A3}"/>
                  </a:ext>
                </a:extLst>
              </p:cNvPr>
              <p:cNvSpPr txBox="1"/>
              <p:nvPr/>
            </p:nvSpPr>
            <p:spPr>
              <a:xfrm>
                <a:off x="-1351" y="5176"/>
                <a:ext cx="8021" cy="2118"/>
              </a:xfrm>
              <a:prstGeom prst="rect">
                <a:avLst/>
              </a:prstGeom>
              <a:noFill/>
              <a:ln w="28575">
                <a:noFill/>
              </a:ln>
            </p:spPr>
            <p:txBody>
              <a:bodyPr wrap="square" lIns="0" tIns="0" rIns="0" bIns="0" rtlCol="0">
                <a:spAutoFit/>
              </a:bodyPr>
              <a:lstStyle/>
              <a:p>
                <a:pPr marL="914400" marR="0" lvl="2" indent="0" algn="ctr" defTabSz="866943"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600" b="1" dirty="0">
                    <a:solidFill>
                      <a:srgbClr val="003399"/>
                    </a:solidFill>
                    <a:latin typeface="Calibri" panose="020F0502020204030204"/>
                    <a:ea typeface="微软雅黑" panose="020B0503020204020204" pitchFamily="34" charset="-122"/>
                    <a:sym typeface="+mn-ea"/>
                  </a:rPr>
                  <a:t>运用深度迁移模型将知识进行迁移</a:t>
                </a:r>
                <a:endPar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endParaRPr>
              </a:p>
            </p:txBody>
          </p:sp>
        </p:grpSp>
        <p:sp>
          <p:nvSpPr>
            <p:cNvPr id="13" name="圆角矩形 4">
              <a:extLst>
                <a:ext uri="{FF2B5EF4-FFF2-40B4-BE49-F238E27FC236}">
                  <a16:creationId xmlns:a16="http://schemas.microsoft.com/office/drawing/2014/main" id="{E2721ABB-632E-4F74-B477-5E40A59DF029}"/>
                </a:ext>
              </a:extLst>
            </p:cNvPr>
            <p:cNvSpPr/>
            <p:nvPr/>
          </p:nvSpPr>
          <p:spPr>
            <a:xfrm>
              <a:off x="2837566" y="1927049"/>
              <a:ext cx="1462345" cy="857056"/>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66943" fontAlgn="base">
                <a:spcBef>
                  <a:spcPct val="0"/>
                </a:spcBef>
                <a:spcAft>
                  <a:spcPct val="0"/>
                </a:spcAft>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lvl="0" algn="ctr" defTabSz="866943" fontAlgn="base">
                <a:spcBef>
                  <a:spcPct val="0"/>
                </a:spcBef>
                <a:spcAft>
                  <a:spcPct val="0"/>
                </a:spcAft>
                <a:defRPr/>
              </a:pPr>
              <a:r>
                <a:rPr lang="zh-CN" altLang="en-US" sz="1600" dirty="0">
                  <a:solidFill>
                    <a:prstClr val="white"/>
                  </a:solidFill>
                  <a:latin typeface="微软雅黑" panose="020B0503020204020204" pitchFamily="34" charset="-122"/>
                  <a:ea typeface="微软雅黑" panose="020B0503020204020204" pitchFamily="34" charset="-122"/>
                </a:rPr>
                <a:t>高质量数据稀少问题</a:t>
              </a:r>
            </a:p>
            <a:p>
              <a:pPr marL="0" marR="0" lvl="0" indent="0" algn="ctr" defTabSz="866943"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8">
              <a:extLst>
                <a:ext uri="{FF2B5EF4-FFF2-40B4-BE49-F238E27FC236}">
                  <a16:creationId xmlns:a16="http://schemas.microsoft.com/office/drawing/2014/main" id="{4CCA6780-583C-4C13-8721-86120631EC72}"/>
                </a:ext>
              </a:extLst>
            </p:cNvPr>
            <p:cNvSpPr/>
            <p:nvPr/>
          </p:nvSpPr>
          <p:spPr>
            <a:xfrm>
              <a:off x="4505866" y="2586795"/>
              <a:ext cx="2187807" cy="118534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marL="0" marR="0" lvl="0" indent="0" algn="ctr" defTabSz="866943" rtl="0" eaLnBrk="1" fontAlgn="base" latinLnBrk="0" hangingPunct="1">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5" name="TextBox 21">
              <a:extLst>
                <a:ext uri="{FF2B5EF4-FFF2-40B4-BE49-F238E27FC236}">
                  <a16:creationId xmlns:a16="http://schemas.microsoft.com/office/drawing/2014/main" id="{41D5C5BD-E993-4001-A95C-86817F6877B7}"/>
                </a:ext>
              </a:extLst>
            </p:cNvPr>
            <p:cNvSpPr txBox="1"/>
            <p:nvPr/>
          </p:nvSpPr>
          <p:spPr>
            <a:xfrm>
              <a:off x="4679533" y="2795384"/>
              <a:ext cx="1949237" cy="1069780"/>
            </a:xfrm>
            <a:prstGeom prst="rect">
              <a:avLst/>
            </a:prstGeom>
            <a:noFill/>
          </p:spPr>
          <p:txBody>
            <a:bodyPr wrap="square" lIns="0" tIns="0" rIns="0" bIns="0" rtlCol="0">
              <a:spAutoFit/>
            </a:bodyPr>
            <a:lstStyle/>
            <a:p>
              <a:pPr marL="0" marR="0" lvl="0" indent="0" algn="ctr" defTabSz="866943"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rPr>
                <a:t>提出可解释模型对预测结果进行解释</a:t>
              </a:r>
            </a:p>
            <a:p>
              <a:pPr marL="0" marR="0" lvl="0" indent="0" algn="l" defTabSz="866943" rtl="0" eaLnBrk="1" fontAlgn="auto" latinLnBrk="0" hangingPunct="1">
                <a:lnSpc>
                  <a:spcPct val="15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endParaRPr>
            </a:p>
          </p:txBody>
        </p:sp>
        <p:sp>
          <p:nvSpPr>
            <p:cNvPr id="16" name="圆角矩形 2">
              <a:extLst>
                <a:ext uri="{FF2B5EF4-FFF2-40B4-BE49-F238E27FC236}">
                  <a16:creationId xmlns:a16="http://schemas.microsoft.com/office/drawing/2014/main" id="{37E750AD-38A5-48CA-9021-556018CC7A88}"/>
                </a:ext>
              </a:extLst>
            </p:cNvPr>
            <p:cNvSpPr/>
            <p:nvPr/>
          </p:nvSpPr>
          <p:spPr>
            <a:xfrm>
              <a:off x="4815177" y="1909119"/>
              <a:ext cx="1569184" cy="87175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lvl="0" algn="ctr" defTabSz="457200">
                <a:defRPr/>
              </a:pPr>
              <a:r>
                <a:rPr lang="zh-CN" altLang="en-US" sz="1600" dirty="0">
                  <a:solidFill>
                    <a:prstClr val="white"/>
                  </a:solidFill>
                  <a:latin typeface="微软雅黑" panose="020B0503020204020204" pitchFamily="34" charset="-122"/>
                  <a:ea typeface="微软雅黑" panose="020B0503020204020204" pitchFamily="34" charset="-122"/>
                </a:rPr>
                <a:t>预测模型可解释性不足问题</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65902BEC-E04E-49DE-A34B-F44B4653541D}"/>
                </a:ext>
              </a:extLst>
            </p:cNvPr>
            <p:cNvGrpSpPr/>
            <p:nvPr/>
          </p:nvGrpSpPr>
          <p:grpSpPr>
            <a:xfrm>
              <a:off x="5991658" y="2586794"/>
              <a:ext cx="2937212" cy="1185509"/>
              <a:chOff x="-971" y="4607"/>
              <a:chExt cx="8502" cy="3591"/>
            </a:xfrm>
          </p:grpSpPr>
          <p:sp>
            <p:nvSpPr>
              <p:cNvPr id="19" name="圆角矩形 17">
                <a:extLst>
                  <a:ext uri="{FF2B5EF4-FFF2-40B4-BE49-F238E27FC236}">
                    <a16:creationId xmlns:a16="http://schemas.microsoft.com/office/drawing/2014/main" id="{C52BE386-25B8-4414-B845-EAC3B48430F4}"/>
                  </a:ext>
                </a:extLst>
              </p:cNvPr>
              <p:cNvSpPr/>
              <p:nvPr/>
            </p:nvSpPr>
            <p:spPr>
              <a:xfrm>
                <a:off x="1261" y="4607"/>
                <a:ext cx="6270" cy="35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marL="0" marR="0" lvl="0" indent="0" algn="l" defTabSz="866943" rtl="0" eaLnBrk="1" fontAlgn="base" latinLnBrk="0" hangingPunct="1">
                  <a:lnSpc>
                    <a:spcPct val="100000"/>
                  </a:lnSpc>
                  <a:spcBef>
                    <a:spcPct val="0"/>
                  </a:spcBef>
                  <a:spcAft>
                    <a:spcPct val="0"/>
                  </a:spcAft>
                  <a:buClrTx/>
                  <a:buSzTx/>
                  <a:buFontTx/>
                  <a:buNone/>
                  <a:tabLst/>
                  <a:defRPr/>
                </a:pPr>
                <a:endParaRPr kumimoji="0" lang="zh-CN" altLang="en-US" sz="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TextBox 20">
                <a:extLst>
                  <a:ext uri="{FF2B5EF4-FFF2-40B4-BE49-F238E27FC236}">
                    <a16:creationId xmlns:a16="http://schemas.microsoft.com/office/drawing/2014/main" id="{7BCAA950-75A0-40DB-9B05-EC0F84B0385F}"/>
                  </a:ext>
                </a:extLst>
              </p:cNvPr>
              <p:cNvSpPr txBox="1"/>
              <p:nvPr/>
            </p:nvSpPr>
            <p:spPr>
              <a:xfrm>
                <a:off x="-971" y="5221"/>
                <a:ext cx="8340" cy="2118"/>
              </a:xfrm>
              <a:prstGeom prst="rect">
                <a:avLst/>
              </a:prstGeom>
              <a:noFill/>
              <a:ln w="28575">
                <a:noFill/>
              </a:ln>
            </p:spPr>
            <p:txBody>
              <a:bodyPr wrap="square" lIns="0" tIns="0" rIns="0" bIns="0" rtlCol="0">
                <a:spAutoFit/>
              </a:bodyPr>
              <a:lstStyle/>
              <a:p>
                <a:pPr marL="914400" marR="0" lvl="2" indent="0" algn="ctr" defTabSz="866943"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srgbClr val="003399"/>
                    </a:solidFill>
                    <a:effectLst/>
                    <a:uLnTx/>
                    <a:uFillTx/>
                    <a:latin typeface="Calibri" panose="020F0502020204030204"/>
                    <a:ea typeface="微软雅黑" panose="020B0503020204020204" pitchFamily="34" charset="-122"/>
                    <a:cs typeface="+mn-cs"/>
                    <a:sym typeface="+mn-ea"/>
                  </a:rPr>
                  <a:t>提出域匹配对齐模型将迁移模型配准</a:t>
                </a:r>
              </a:p>
            </p:txBody>
          </p:sp>
        </p:grpSp>
        <p:sp>
          <p:nvSpPr>
            <p:cNvPr id="18" name="圆角矩形 4">
              <a:extLst>
                <a:ext uri="{FF2B5EF4-FFF2-40B4-BE49-F238E27FC236}">
                  <a16:creationId xmlns:a16="http://schemas.microsoft.com/office/drawing/2014/main" id="{CDB71B9D-B32B-4076-A7CD-5E184BC57E88}"/>
                </a:ext>
              </a:extLst>
            </p:cNvPr>
            <p:cNvSpPr/>
            <p:nvPr/>
          </p:nvSpPr>
          <p:spPr>
            <a:xfrm>
              <a:off x="7049769" y="1909119"/>
              <a:ext cx="1503970" cy="87436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866943" fontAlgn="base">
                <a:spcBef>
                  <a:spcPct val="0"/>
                </a:spcBef>
                <a:spcAft>
                  <a:spcPct val="0"/>
                </a:spcAft>
                <a:defRPr/>
              </a:pPr>
              <a:endParaRPr lang="en-US" altLang="zh-CN" sz="1600" dirty="0">
                <a:solidFill>
                  <a:prstClr val="white"/>
                </a:solidFill>
                <a:latin typeface="微软雅黑" panose="020B0503020204020204" pitchFamily="34" charset="-122"/>
                <a:ea typeface="微软雅黑" panose="020B0503020204020204" pitchFamily="34" charset="-122"/>
              </a:endParaRPr>
            </a:p>
            <a:p>
              <a:pPr lvl="0" algn="ctr" defTabSz="866943" fontAlgn="base">
                <a:spcBef>
                  <a:spcPct val="0"/>
                </a:spcBef>
                <a:spcAft>
                  <a:spcPct val="0"/>
                </a:spcAft>
                <a:defRPr/>
              </a:pPr>
              <a:r>
                <a:rPr lang="zh-CN" altLang="en-US" sz="1600" dirty="0">
                  <a:solidFill>
                    <a:prstClr val="white"/>
                  </a:solidFill>
                  <a:latin typeface="微软雅黑" panose="020B0503020204020204" pitchFamily="34" charset="-122"/>
                  <a:ea typeface="微软雅黑" panose="020B0503020204020204" pitchFamily="34" charset="-122"/>
                </a:rPr>
                <a:t>多域难以对齐问题</a:t>
              </a:r>
            </a:p>
            <a:p>
              <a:pPr marL="0" marR="0" lvl="0" indent="0" algn="ctr" defTabSz="866943"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3" name="Picture 2">
            <a:extLst>
              <a:ext uri="{FF2B5EF4-FFF2-40B4-BE49-F238E27FC236}">
                <a16:creationId xmlns:a16="http://schemas.microsoft.com/office/drawing/2014/main" id="{74B074ED-BEEF-491D-8CAD-DE4B1275B75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49159" y="1458836"/>
            <a:ext cx="1897289" cy="22735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AutoShape 3">
            <a:extLst>
              <a:ext uri="{FF2B5EF4-FFF2-40B4-BE49-F238E27FC236}">
                <a16:creationId xmlns:a16="http://schemas.microsoft.com/office/drawing/2014/main" id="{0E2CB5F1-8BD9-4C0B-9289-FC1090F37083}"/>
              </a:ext>
            </a:extLst>
          </p:cNvPr>
          <p:cNvSpPr>
            <a:spLocks noChangeAspect="1" noChangeArrowheads="1" noTextEdit="1"/>
          </p:cNvSpPr>
          <p:nvPr/>
        </p:nvSpPr>
        <p:spPr bwMode="auto">
          <a:xfrm>
            <a:off x="3348038" y="1243331"/>
            <a:ext cx="719137" cy="2545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Picture 5">
            <a:extLst>
              <a:ext uri="{FF2B5EF4-FFF2-40B4-BE49-F238E27FC236}">
                <a16:creationId xmlns:a16="http://schemas.microsoft.com/office/drawing/2014/main" id="{2CE6E6A2-B417-4E64-AE0F-A48532DC1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598" y="2908870"/>
            <a:ext cx="614362"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a:extLst>
              <a:ext uri="{FF2B5EF4-FFF2-40B4-BE49-F238E27FC236}">
                <a16:creationId xmlns:a16="http://schemas.microsoft.com/office/drawing/2014/main" id="{626025A3-7351-4A35-BAD2-7CA42EEFC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495622"/>
            <a:ext cx="61436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1">
            <a:extLst>
              <a:ext uri="{FF2B5EF4-FFF2-40B4-BE49-F238E27FC236}">
                <a16:creationId xmlns:a16="http://schemas.microsoft.com/office/drawing/2014/main" id="{BAD27EBC-E1C1-4F84-81B3-376EAC791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6025" y="2179835"/>
            <a:ext cx="6238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a:extLst>
              <a:ext uri="{FF2B5EF4-FFF2-40B4-BE49-F238E27FC236}">
                <a16:creationId xmlns:a16="http://schemas.microsoft.com/office/drawing/2014/main" id="{6FBB8693-4A97-4489-932F-5E7B4E52CDD4}"/>
              </a:ext>
            </a:extLst>
          </p:cNvPr>
          <p:cNvPicPr>
            <a:picLocks noChangeAspect="1"/>
          </p:cNvPicPr>
          <p:nvPr/>
        </p:nvPicPr>
        <p:blipFill>
          <a:blip r:embed="rId7"/>
          <a:stretch>
            <a:fillRect/>
          </a:stretch>
        </p:blipFill>
        <p:spPr>
          <a:xfrm rot="5400000">
            <a:off x="4716968" y="1411825"/>
            <a:ext cx="1571435" cy="1717354"/>
          </a:xfrm>
          <a:prstGeom prst="rect">
            <a:avLst/>
          </a:prstGeom>
        </p:spPr>
      </p:pic>
      <p:pic>
        <p:nvPicPr>
          <p:cNvPr id="29" name="Picture 19" descr="https://timgsa.baidu.com/timg?image&amp;quality=80&amp;size=b9999_10000&amp;sec=1571410602031&amp;di=456d65ec7aed91d908e994c79bcdbc97&amp;imgtype=0&amp;src=http%3A%2F%2Fpic.51yuansu.com%2Fpic3%2Fcover%2F03%2F32%2F06%2F5b8497ba38176_610.jpg">
            <a:extLst>
              <a:ext uri="{FF2B5EF4-FFF2-40B4-BE49-F238E27FC236}">
                <a16:creationId xmlns:a16="http://schemas.microsoft.com/office/drawing/2014/main" id="{F8CEA355-D195-429C-A2AA-B2DE16B5D0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54317" y="3068960"/>
            <a:ext cx="441819" cy="475861"/>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2FC49327-BF2D-4E6F-B655-37E2D82AAE55}"/>
              </a:ext>
            </a:extLst>
          </p:cNvPr>
          <p:cNvSpPr/>
          <p:nvPr/>
        </p:nvSpPr>
        <p:spPr>
          <a:xfrm>
            <a:off x="6805627" y="1484784"/>
            <a:ext cx="1726813" cy="2289253"/>
          </a:xfrm>
          <a:prstGeom prst="rect">
            <a:avLst/>
          </a:prstGeom>
          <a:solidFill>
            <a:srgbClr val="FFFDDB"/>
          </a:solid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5C63B4A9-27DD-412E-8573-4B090EC28375}"/>
              </a:ext>
            </a:extLst>
          </p:cNvPr>
          <p:cNvPicPr>
            <a:picLocks noChangeAspect="1"/>
          </p:cNvPicPr>
          <p:nvPr/>
        </p:nvPicPr>
        <p:blipFill>
          <a:blip r:embed="rId9"/>
          <a:stretch>
            <a:fillRect/>
          </a:stretch>
        </p:blipFill>
        <p:spPr>
          <a:xfrm>
            <a:off x="7207752" y="1484784"/>
            <a:ext cx="964648" cy="2122226"/>
          </a:xfrm>
          <a:prstGeom prst="rect">
            <a:avLst/>
          </a:prstGeom>
        </p:spPr>
      </p:pic>
      <p:sp>
        <p:nvSpPr>
          <p:cNvPr id="33" name="不等号 32">
            <a:extLst>
              <a:ext uri="{FF2B5EF4-FFF2-40B4-BE49-F238E27FC236}">
                <a16:creationId xmlns:a16="http://schemas.microsoft.com/office/drawing/2014/main" id="{2DC6A02F-8E61-4E7F-BC72-BBBE4FF5CDDB}"/>
              </a:ext>
            </a:extLst>
          </p:cNvPr>
          <p:cNvSpPr/>
          <p:nvPr/>
        </p:nvSpPr>
        <p:spPr>
          <a:xfrm rot="5400000">
            <a:off x="7522008" y="2423208"/>
            <a:ext cx="355438" cy="206782"/>
          </a:xfrm>
          <a:prstGeom prst="mathNotEqual">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圆角矩形 3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智能医学影像分析存在的挑战</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63826823"/>
      </p:ext>
    </p:extLst>
  </p:cSld>
  <p:clrMapOvr>
    <a:masterClrMapping/>
  </p:clrMapOvr>
  <p:transition spd="slow"/>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研究团队成员组成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8" name="Text Box 6"/>
          <p:cNvSpPr txBox="1">
            <a:spLocks noChangeArrowheads="1"/>
          </p:cNvSpPr>
          <p:nvPr/>
        </p:nvSpPr>
        <p:spPr bwMode="gray">
          <a:xfrm>
            <a:off x="1613993" y="861163"/>
            <a:ext cx="7086403" cy="1692771"/>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lnSpc>
                <a:spcPct val="130000"/>
              </a:lnSpc>
              <a:defRPr/>
            </a:pPr>
            <a:r>
              <a:rPr lang="zh-CN" altLang="en-US" sz="2000" b="1" dirty="0">
                <a:solidFill>
                  <a:srgbClr val="003399"/>
                </a:solidFill>
                <a:latin typeface="华文中宋" pitchFamily="2" charset="-122"/>
                <a:ea typeface="华文中宋" pitchFamily="2" charset="-122"/>
              </a:rPr>
              <a:t> </a:t>
            </a:r>
            <a:r>
              <a:rPr lang="zh-CN" altLang="en-US" sz="2000" b="1" dirty="0" smtClean="0">
                <a:solidFill>
                  <a:srgbClr val="003399"/>
                </a:solidFill>
                <a:latin typeface="华文中宋" pitchFamily="2" charset="-122"/>
                <a:ea typeface="华文中宋" pitchFamily="2" charset="-122"/>
              </a:rPr>
              <a:t>     图像信息处理研究室成立于</a:t>
            </a:r>
            <a:r>
              <a:rPr lang="en-US" altLang="zh-CN" sz="2000" b="1" dirty="0" smtClean="0">
                <a:solidFill>
                  <a:srgbClr val="003399"/>
                </a:solidFill>
                <a:latin typeface="华文中宋" pitchFamily="2" charset="-122"/>
                <a:ea typeface="华文中宋" pitchFamily="2" charset="-122"/>
              </a:rPr>
              <a:t>2009</a:t>
            </a:r>
            <a:r>
              <a:rPr lang="zh-CN" altLang="en-US" sz="2000" b="1" dirty="0" smtClean="0">
                <a:solidFill>
                  <a:srgbClr val="003399"/>
                </a:solidFill>
                <a:latin typeface="华文中宋" pitchFamily="2" charset="-122"/>
                <a:ea typeface="华文中宋" pitchFamily="2" charset="-122"/>
              </a:rPr>
              <a:t>年，现有教授</a:t>
            </a:r>
            <a:r>
              <a:rPr lang="en-US" altLang="zh-CN" sz="2000" b="1" dirty="0" smtClean="0">
                <a:solidFill>
                  <a:srgbClr val="003399"/>
                </a:solidFill>
                <a:latin typeface="华文中宋" pitchFamily="2" charset="-122"/>
                <a:ea typeface="华文中宋" pitchFamily="2" charset="-122"/>
              </a:rPr>
              <a:t>1</a:t>
            </a:r>
            <a:r>
              <a:rPr lang="zh-CN" altLang="en-US" sz="2000" b="1" dirty="0" smtClean="0">
                <a:solidFill>
                  <a:srgbClr val="003399"/>
                </a:solidFill>
                <a:latin typeface="华文中宋" pitchFamily="2" charset="-122"/>
                <a:ea typeface="华文中宋" pitchFamily="2" charset="-122"/>
              </a:rPr>
              <a:t>名，副教授</a:t>
            </a:r>
            <a:r>
              <a:rPr lang="en-US" altLang="zh-CN" sz="2000" b="1" dirty="0" smtClean="0">
                <a:solidFill>
                  <a:srgbClr val="003399"/>
                </a:solidFill>
                <a:latin typeface="华文中宋" pitchFamily="2" charset="-122"/>
                <a:ea typeface="华文中宋" pitchFamily="2" charset="-122"/>
              </a:rPr>
              <a:t>3</a:t>
            </a:r>
            <a:r>
              <a:rPr lang="zh-CN" altLang="en-US" sz="2000" b="1" dirty="0" smtClean="0">
                <a:solidFill>
                  <a:srgbClr val="003399"/>
                </a:solidFill>
                <a:latin typeface="华文中宋" pitchFamily="2" charset="-122"/>
                <a:ea typeface="华文中宋" pitchFamily="2" charset="-122"/>
              </a:rPr>
              <a:t>名</a:t>
            </a:r>
            <a:r>
              <a:rPr lang="zh-CN" altLang="en-US" sz="2000" b="1" dirty="0">
                <a:solidFill>
                  <a:srgbClr val="003399"/>
                </a:solidFill>
                <a:latin typeface="华文中宋" pitchFamily="2" charset="-122"/>
                <a:ea typeface="华文中宋" pitchFamily="2" charset="-122"/>
              </a:rPr>
              <a:t>和</a:t>
            </a:r>
            <a:r>
              <a:rPr lang="en-US" altLang="zh-CN" sz="2000" b="1" dirty="0">
                <a:solidFill>
                  <a:srgbClr val="003399"/>
                </a:solidFill>
                <a:latin typeface="华文中宋" pitchFamily="2" charset="-122"/>
                <a:ea typeface="华文中宋" pitchFamily="2" charset="-122"/>
              </a:rPr>
              <a:t>1</a:t>
            </a:r>
            <a:r>
              <a:rPr lang="zh-CN" altLang="en-US" sz="2000" b="1" dirty="0" smtClean="0">
                <a:solidFill>
                  <a:srgbClr val="003399"/>
                </a:solidFill>
                <a:latin typeface="华文中宋" pitchFamily="2" charset="-122"/>
                <a:ea typeface="华文中宋" pitchFamily="2" charset="-122"/>
              </a:rPr>
              <a:t>名主任医师</a:t>
            </a:r>
            <a:r>
              <a:rPr lang="zh-CN" altLang="en-US" sz="2000" b="1" dirty="0">
                <a:solidFill>
                  <a:srgbClr val="003399"/>
                </a:solidFill>
                <a:latin typeface="华文中宋" pitchFamily="2" charset="-122"/>
                <a:ea typeface="华文中宋" pitchFamily="2" charset="-122"/>
              </a:rPr>
              <a:t>、</a:t>
            </a:r>
            <a:r>
              <a:rPr lang="en-US" altLang="zh-CN" sz="2000" b="1" dirty="0">
                <a:solidFill>
                  <a:srgbClr val="003399"/>
                </a:solidFill>
                <a:latin typeface="华文中宋" pitchFamily="2" charset="-122"/>
                <a:ea typeface="华文中宋" pitchFamily="2" charset="-122"/>
              </a:rPr>
              <a:t>2</a:t>
            </a:r>
            <a:r>
              <a:rPr lang="zh-CN" altLang="en-US" sz="2000" b="1" dirty="0">
                <a:solidFill>
                  <a:srgbClr val="003399"/>
                </a:solidFill>
                <a:latin typeface="华文中宋" pitchFamily="2" charset="-122"/>
                <a:ea typeface="华文中宋" pitchFamily="2" charset="-122"/>
              </a:rPr>
              <a:t>名主治医师；</a:t>
            </a:r>
            <a:r>
              <a:rPr lang="zh-CN" altLang="en-US" sz="2000" b="1" dirty="0" smtClean="0">
                <a:solidFill>
                  <a:srgbClr val="003399"/>
                </a:solidFill>
                <a:latin typeface="华文中宋" pitchFamily="2" charset="-122"/>
                <a:ea typeface="华文中宋" pitchFamily="2" charset="-122"/>
              </a:rPr>
              <a:t>博士、硕士</a:t>
            </a:r>
            <a:r>
              <a:rPr lang="zh-CN" altLang="en-US" sz="2000" b="1" dirty="0">
                <a:solidFill>
                  <a:srgbClr val="003399"/>
                </a:solidFill>
                <a:latin typeface="华文中宋" pitchFamily="2" charset="-122"/>
                <a:ea typeface="华文中宋" pitchFamily="2" charset="-122"/>
              </a:rPr>
              <a:t>研究生近</a:t>
            </a:r>
            <a:r>
              <a:rPr lang="en-US" altLang="zh-CN" sz="2000" b="1" dirty="0">
                <a:solidFill>
                  <a:srgbClr val="003399"/>
                </a:solidFill>
                <a:latin typeface="华文中宋" pitchFamily="2" charset="-122"/>
                <a:ea typeface="华文中宋" pitchFamily="2" charset="-122"/>
              </a:rPr>
              <a:t>20</a:t>
            </a:r>
            <a:r>
              <a:rPr lang="zh-CN" altLang="en-US" sz="2000" b="1" dirty="0">
                <a:solidFill>
                  <a:srgbClr val="003399"/>
                </a:solidFill>
                <a:latin typeface="华文中宋" pitchFamily="2" charset="-122"/>
                <a:ea typeface="华文中宋" pitchFamily="2" charset="-122"/>
              </a:rPr>
              <a:t>名。承担国家、省部级科研项目</a:t>
            </a:r>
            <a:r>
              <a:rPr lang="en-US" altLang="zh-CN" sz="2000" b="1" dirty="0">
                <a:solidFill>
                  <a:srgbClr val="003399"/>
                </a:solidFill>
                <a:latin typeface="华文中宋" pitchFamily="2" charset="-122"/>
                <a:ea typeface="华文中宋" pitchFamily="2" charset="-122"/>
              </a:rPr>
              <a:t>20</a:t>
            </a:r>
            <a:r>
              <a:rPr lang="zh-CN" altLang="en-US" sz="2000" b="1" dirty="0">
                <a:solidFill>
                  <a:srgbClr val="003399"/>
                </a:solidFill>
                <a:latin typeface="华文中宋" pitchFamily="2" charset="-122"/>
                <a:ea typeface="华文中宋" pitchFamily="2" charset="-122"/>
              </a:rPr>
              <a:t>余项，发表论文</a:t>
            </a:r>
            <a:r>
              <a:rPr lang="en-US" altLang="zh-CN" sz="2000" b="1" dirty="0">
                <a:solidFill>
                  <a:srgbClr val="003399"/>
                </a:solidFill>
                <a:latin typeface="华文中宋" pitchFamily="2" charset="-122"/>
                <a:ea typeface="华文中宋" pitchFamily="2" charset="-122"/>
              </a:rPr>
              <a:t>200</a:t>
            </a:r>
            <a:r>
              <a:rPr lang="zh-CN" altLang="en-US" sz="2000" b="1" dirty="0">
                <a:solidFill>
                  <a:srgbClr val="003399"/>
                </a:solidFill>
                <a:latin typeface="华文中宋" pitchFamily="2" charset="-122"/>
                <a:ea typeface="华文中宋" pitchFamily="2" charset="-122"/>
              </a:rPr>
              <a:t>余篇，获权国家发明</a:t>
            </a:r>
            <a:r>
              <a:rPr lang="zh-CN" altLang="en-US" sz="2000" b="1" dirty="0" smtClean="0">
                <a:solidFill>
                  <a:srgbClr val="003399"/>
                </a:solidFill>
                <a:latin typeface="华文中宋" pitchFamily="2" charset="-122"/>
                <a:ea typeface="华文中宋" pitchFamily="2" charset="-122"/>
              </a:rPr>
              <a:t>专利</a:t>
            </a:r>
            <a:r>
              <a:rPr lang="en-US" altLang="zh-CN" sz="2000" b="1" dirty="0" smtClean="0">
                <a:solidFill>
                  <a:srgbClr val="003399"/>
                </a:solidFill>
                <a:latin typeface="华文中宋" pitchFamily="2" charset="-122"/>
                <a:ea typeface="华文中宋" pitchFamily="2" charset="-122"/>
              </a:rPr>
              <a:t>15</a:t>
            </a:r>
            <a:r>
              <a:rPr lang="zh-CN" altLang="en-US" sz="2000" b="1" dirty="0" smtClean="0">
                <a:solidFill>
                  <a:srgbClr val="003399"/>
                </a:solidFill>
                <a:latin typeface="华文中宋" pitchFamily="2" charset="-122"/>
                <a:ea typeface="华文中宋" pitchFamily="2" charset="-122"/>
              </a:rPr>
              <a:t>项</a:t>
            </a:r>
            <a:r>
              <a:rPr lang="zh-CN" altLang="en-US" sz="2000" b="1" dirty="0">
                <a:solidFill>
                  <a:srgbClr val="003399"/>
                </a:solidFill>
                <a:latin typeface="华文中宋" pitchFamily="2" charset="-122"/>
                <a:ea typeface="华文中宋" pitchFamily="2" charset="-122"/>
              </a:rPr>
              <a:t>，研究</a:t>
            </a:r>
            <a:r>
              <a:rPr lang="zh-CN" altLang="en-US" sz="2000" b="1" dirty="0" smtClean="0">
                <a:solidFill>
                  <a:srgbClr val="003399"/>
                </a:solidFill>
                <a:latin typeface="华文中宋" pitchFamily="2" charset="-122"/>
                <a:ea typeface="华文中宋" pitchFamily="2" charset="-122"/>
              </a:rPr>
              <a:t>成果获省部级奖项</a:t>
            </a:r>
            <a:r>
              <a:rPr lang="en-US" altLang="zh-CN" sz="2000" b="1" dirty="0" smtClean="0">
                <a:solidFill>
                  <a:srgbClr val="003399"/>
                </a:solidFill>
                <a:latin typeface="华文中宋" pitchFamily="2" charset="-122"/>
                <a:ea typeface="华文中宋" pitchFamily="2" charset="-122"/>
              </a:rPr>
              <a:t>2</a:t>
            </a:r>
            <a:r>
              <a:rPr lang="zh-CN" altLang="en-US" sz="2000" b="1" dirty="0" smtClean="0">
                <a:solidFill>
                  <a:srgbClr val="003399"/>
                </a:solidFill>
                <a:latin typeface="华文中宋" pitchFamily="2" charset="-122"/>
                <a:ea typeface="华文中宋" pitchFamily="2" charset="-122"/>
              </a:rPr>
              <a:t>项。</a:t>
            </a:r>
            <a:endParaRPr lang="zh-CN" altLang="en-US" sz="2000" b="1" dirty="0">
              <a:solidFill>
                <a:srgbClr val="003399"/>
              </a:solidFill>
              <a:latin typeface="华文中宋" pitchFamily="2" charset="-122"/>
              <a:ea typeface="华文中宋" pitchFamily="2" charset="-122"/>
            </a:endParaRPr>
          </a:p>
        </p:txBody>
      </p:sp>
      <p:pic>
        <p:nvPicPr>
          <p:cNvPr id="30" name="图片 29"/>
          <p:cNvPicPr>
            <a:picLocks noChangeAspect="1"/>
          </p:cNvPicPr>
          <p:nvPr/>
        </p:nvPicPr>
        <p:blipFill rotWithShape="1">
          <a:blip r:embed="rId2"/>
          <a:srcRect r="75292" b="42855"/>
          <a:stretch/>
        </p:blipFill>
        <p:spPr>
          <a:xfrm>
            <a:off x="200630" y="2797993"/>
            <a:ext cx="1221858" cy="1748720"/>
          </a:xfrm>
          <a:prstGeom prst="rect">
            <a:avLst/>
          </a:prstGeom>
        </p:spPr>
      </p:pic>
      <p:pic>
        <p:nvPicPr>
          <p:cNvPr id="31" name="图片 30"/>
          <p:cNvPicPr>
            <a:picLocks noChangeAspect="1"/>
          </p:cNvPicPr>
          <p:nvPr/>
        </p:nvPicPr>
        <p:blipFill rotWithShape="1">
          <a:blip r:embed="rId2"/>
          <a:srcRect l="24983" r="47655" b="42329"/>
          <a:stretch/>
        </p:blipFill>
        <p:spPr>
          <a:xfrm>
            <a:off x="3162482" y="2864861"/>
            <a:ext cx="1399117" cy="1824833"/>
          </a:xfrm>
          <a:prstGeom prst="rect">
            <a:avLst/>
          </a:prstGeom>
        </p:spPr>
      </p:pic>
      <p:pic>
        <p:nvPicPr>
          <p:cNvPr id="32" name="图片 31"/>
          <p:cNvPicPr>
            <a:picLocks noChangeAspect="1"/>
          </p:cNvPicPr>
          <p:nvPr/>
        </p:nvPicPr>
        <p:blipFill rotWithShape="1">
          <a:blip r:embed="rId2"/>
          <a:srcRect l="54016" t="1326" r="26469" b="47107"/>
          <a:stretch/>
        </p:blipFill>
        <p:spPr>
          <a:xfrm>
            <a:off x="203200" y="4689694"/>
            <a:ext cx="1219288" cy="1655687"/>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566" y="2935415"/>
            <a:ext cx="1074031" cy="1549382"/>
          </a:xfrm>
          <a:prstGeom prst="rect">
            <a:avLst/>
          </a:prstGeom>
        </p:spPr>
      </p:pic>
      <p:sp>
        <p:nvSpPr>
          <p:cNvPr id="34" name="TextBox 12"/>
          <p:cNvSpPr txBox="1"/>
          <p:nvPr/>
        </p:nvSpPr>
        <p:spPr>
          <a:xfrm>
            <a:off x="1503853" y="3205008"/>
            <a:ext cx="1210588" cy="830997"/>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黄鸿 教授</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博士生导师</a:t>
            </a:r>
            <a:endParaRPr lang="zh-CN" altLang="en-US" sz="1600" dirty="0">
              <a:solidFill>
                <a:srgbClr val="002060"/>
              </a:solidFill>
              <a:latin typeface="楷体" panose="02010609060101010101" pitchFamily="49" charset="-122"/>
              <a:ea typeface="楷体" panose="02010609060101010101" pitchFamily="49" charset="-122"/>
            </a:endParaRPr>
          </a:p>
        </p:txBody>
      </p:sp>
      <p:sp>
        <p:nvSpPr>
          <p:cNvPr id="35" name="TextBox 13"/>
          <p:cNvSpPr txBox="1"/>
          <p:nvPr/>
        </p:nvSpPr>
        <p:spPr>
          <a:xfrm>
            <a:off x="4614563" y="3283112"/>
            <a:ext cx="1518364" cy="830997"/>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刘嘉敏 副教授</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硕士生导师</a:t>
            </a:r>
            <a:endParaRPr lang="zh-CN" altLang="en-US" sz="1600" dirty="0">
              <a:solidFill>
                <a:srgbClr val="002060"/>
              </a:solidFill>
              <a:latin typeface="楷体" panose="02010609060101010101" pitchFamily="49" charset="-122"/>
              <a:ea typeface="楷体" panose="02010609060101010101" pitchFamily="49" charset="-122"/>
            </a:endParaRPr>
          </a:p>
        </p:txBody>
      </p:sp>
      <p:sp>
        <p:nvSpPr>
          <p:cNvPr id="36" name="TextBox 13"/>
          <p:cNvSpPr txBox="1"/>
          <p:nvPr/>
        </p:nvSpPr>
        <p:spPr>
          <a:xfrm>
            <a:off x="7514963" y="3283111"/>
            <a:ext cx="1518364" cy="830997"/>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潘银松 副教授</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硕士生导师</a:t>
            </a:r>
            <a:endParaRPr lang="zh-CN" altLang="en-US" sz="1600" dirty="0">
              <a:solidFill>
                <a:srgbClr val="002060"/>
              </a:solidFill>
              <a:latin typeface="楷体" panose="02010609060101010101" pitchFamily="49" charset="-122"/>
              <a:ea typeface="楷体" panose="02010609060101010101" pitchFamily="49" charset="-122"/>
            </a:endParaRPr>
          </a:p>
        </p:txBody>
      </p:sp>
      <p:sp>
        <p:nvSpPr>
          <p:cNvPr id="37" name="TextBox 12"/>
          <p:cNvSpPr txBox="1"/>
          <p:nvPr/>
        </p:nvSpPr>
        <p:spPr>
          <a:xfrm>
            <a:off x="1566576" y="4798139"/>
            <a:ext cx="1256699" cy="1334134"/>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张久权</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主任医师</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硕士生导师</a:t>
            </a:r>
            <a:endParaRPr lang="en-US" altLang="zh-CN" sz="1600" dirty="0" smtClean="0">
              <a:solidFill>
                <a:srgbClr val="002060"/>
              </a:solidFill>
              <a:latin typeface="楷体" panose="02010609060101010101" pitchFamily="49" charset="-122"/>
              <a:ea typeface="楷体" panose="02010609060101010101" pitchFamily="49" charset="-122"/>
            </a:endParaRPr>
          </a:p>
        </p:txBody>
      </p:sp>
      <p:sp>
        <p:nvSpPr>
          <p:cNvPr id="38" name="TextBox 12"/>
          <p:cNvSpPr txBox="1"/>
          <p:nvPr/>
        </p:nvSpPr>
        <p:spPr>
          <a:xfrm>
            <a:off x="4614563" y="4798139"/>
            <a:ext cx="1256699" cy="859490"/>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杨露</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副</a:t>
            </a:r>
            <a:r>
              <a:rPr lang="zh-CN" altLang="en-US" sz="1600" dirty="0">
                <a:solidFill>
                  <a:srgbClr val="002060"/>
                </a:solidFill>
                <a:latin typeface="楷体" panose="02010609060101010101" pitchFamily="49" charset="-122"/>
                <a:ea typeface="楷体" panose="02010609060101010101" pitchFamily="49" charset="-122"/>
              </a:rPr>
              <a:t>主任</a:t>
            </a:r>
            <a:r>
              <a:rPr lang="zh-CN" altLang="en-US" sz="1600" dirty="0" smtClean="0">
                <a:solidFill>
                  <a:srgbClr val="002060"/>
                </a:solidFill>
                <a:latin typeface="楷体" panose="02010609060101010101" pitchFamily="49" charset="-122"/>
                <a:ea typeface="楷体" panose="02010609060101010101" pitchFamily="49" charset="-122"/>
              </a:rPr>
              <a:t>医师</a:t>
            </a:r>
            <a:endParaRPr lang="zh-CN" altLang="en-US" sz="1600" dirty="0">
              <a:solidFill>
                <a:srgbClr val="002060"/>
              </a:solidFill>
              <a:latin typeface="楷体" panose="02010609060101010101" pitchFamily="49" charset="-122"/>
              <a:ea typeface="楷体" panose="02010609060101010101" pitchFamily="49" charset="-122"/>
            </a:endParaRPr>
          </a:p>
        </p:txBody>
      </p:sp>
      <p:pic>
        <p:nvPicPr>
          <p:cNvPr id="41" name="图片 17"/>
          <p:cNvPicPr>
            <a:picLocks noChangeAspect="1"/>
          </p:cNvPicPr>
          <p:nvPr/>
        </p:nvPicPr>
        <p:blipFill rotWithShape="1">
          <a:blip r:embed="rId4" cstate="print">
            <a:extLst>
              <a:ext uri="{28A0092B-C50C-407E-A947-70E740481C1C}">
                <a14:useLocalDpi xmlns:a14="http://schemas.microsoft.com/office/drawing/2010/main" val="0"/>
              </a:ext>
            </a:extLst>
          </a:blip>
          <a:srcRect r="11256" b="23492"/>
          <a:stretch/>
        </p:blipFill>
        <p:spPr bwMode="auto">
          <a:xfrm>
            <a:off x="3294196" y="4732146"/>
            <a:ext cx="1214666" cy="157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1594" y="4488287"/>
            <a:ext cx="1196312" cy="1689251"/>
          </a:xfrm>
          <a:prstGeom prst="rect">
            <a:avLst/>
          </a:prstGeom>
        </p:spPr>
      </p:pic>
      <p:sp>
        <p:nvSpPr>
          <p:cNvPr id="43" name="TextBox 13"/>
          <p:cNvSpPr txBox="1"/>
          <p:nvPr/>
        </p:nvSpPr>
        <p:spPr>
          <a:xfrm>
            <a:off x="7514963" y="4812385"/>
            <a:ext cx="1518364" cy="830997"/>
          </a:xfrm>
          <a:prstGeom prst="rect">
            <a:avLst/>
          </a:prstGeom>
          <a:noFill/>
        </p:spPr>
        <p:txBody>
          <a:bodyPr wrap="none" rtlCol="0">
            <a:spAutoFit/>
          </a:bodyPr>
          <a:lstStyle/>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杨利平 副教授</a:t>
            </a:r>
            <a:endParaRPr lang="en-US" altLang="zh-CN" sz="1600" dirty="0" smtClean="0">
              <a:solidFill>
                <a:srgbClr val="002060"/>
              </a:solidFill>
              <a:latin typeface="楷体" panose="02010609060101010101" pitchFamily="49" charset="-122"/>
              <a:ea typeface="楷体" panose="02010609060101010101" pitchFamily="49" charset="-122"/>
            </a:endParaRPr>
          </a:p>
          <a:p>
            <a:pPr>
              <a:lnSpc>
                <a:spcPct val="150000"/>
              </a:lnSpc>
            </a:pPr>
            <a:r>
              <a:rPr lang="zh-CN" altLang="en-US" sz="1600" dirty="0" smtClean="0">
                <a:solidFill>
                  <a:srgbClr val="002060"/>
                </a:solidFill>
                <a:latin typeface="楷体" panose="02010609060101010101" pitchFamily="49" charset="-122"/>
                <a:ea typeface="楷体" panose="02010609060101010101" pitchFamily="49" charset="-122"/>
              </a:rPr>
              <a:t>硕士生导师</a:t>
            </a:r>
            <a:endParaRPr lang="zh-CN" altLang="en-US" sz="1600" dirty="0">
              <a:solidFill>
                <a:srgbClr val="002060"/>
              </a:solidFill>
              <a:latin typeface="楷体" panose="02010609060101010101" pitchFamily="49" charset="-122"/>
              <a:ea typeface="楷体" panose="02010609060101010101" pitchFamily="49" charset="-122"/>
            </a:endParaRPr>
          </a:p>
        </p:txBody>
      </p:sp>
      <p:pic>
        <p:nvPicPr>
          <p:cNvPr id="44" name="图片 43"/>
          <p:cNvPicPr>
            <a:picLocks noChangeAspect="1"/>
          </p:cNvPicPr>
          <p:nvPr/>
        </p:nvPicPr>
        <p:blipFill>
          <a:blip r:embed="rId6"/>
          <a:stretch>
            <a:fillRect/>
          </a:stretch>
        </p:blipFill>
        <p:spPr>
          <a:xfrm>
            <a:off x="46812" y="599323"/>
            <a:ext cx="1431673" cy="2371346"/>
          </a:xfrm>
          <a:prstGeom prst="rect">
            <a:avLst/>
          </a:prstGeom>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sp>
        <p:nvSpPr>
          <p:cNvPr id="34" name="圆角矩形 3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智能医学影像处理方法</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文本框 1">
            <a:extLst>
              <a:ext uri="{FF2B5EF4-FFF2-40B4-BE49-F238E27FC236}">
                <a16:creationId xmlns:a16="http://schemas.microsoft.com/office/drawing/2014/main" id="{93B2878C-2394-4BD0-9C82-66F438FB01B2}"/>
              </a:ext>
            </a:extLst>
          </p:cNvPr>
          <p:cNvSpPr txBox="1">
            <a:spLocks noChangeArrowheads="1"/>
          </p:cNvSpPr>
          <p:nvPr/>
        </p:nvSpPr>
        <p:spPr bwMode="auto">
          <a:xfrm>
            <a:off x="1979613" y="2879180"/>
            <a:ext cx="590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文本框 2">
            <a:extLst>
              <a:ext uri="{FF2B5EF4-FFF2-40B4-BE49-F238E27FC236}">
                <a16:creationId xmlns:a16="http://schemas.microsoft.com/office/drawing/2014/main" id="{F87C0245-0F71-4F31-BD69-6F9F0C5C628E}"/>
              </a:ext>
            </a:extLst>
          </p:cNvPr>
          <p:cNvSpPr txBox="1">
            <a:spLocks noChangeArrowheads="1"/>
          </p:cNvSpPr>
          <p:nvPr/>
        </p:nvSpPr>
        <p:spPr bwMode="auto">
          <a:xfrm>
            <a:off x="342807" y="1636223"/>
            <a:ext cx="3273611"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800" dirty="0" smtClean="0">
                <a:latin typeface="Times New Roman" panose="02020603050405020304" pitchFamily="18" charset="0"/>
                <a:ea typeface="华文中宋" panose="02010600040101010101" pitchFamily="2" charset="-122"/>
                <a:cs typeface="Times New Roman" panose="02020603050405020304" pitchFamily="18" charset="0"/>
              </a:rPr>
              <a:t>         基于</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U-Net++</a:t>
            </a:r>
            <a:r>
              <a:rPr lang="zh-CN" altLang="en-US" sz="1800" dirty="0" smtClean="0">
                <a:latin typeface="Times New Roman" panose="02020603050405020304" pitchFamily="18" charset="0"/>
                <a:ea typeface="华文中宋" panose="02010600040101010101" pitchFamily="2" charset="-122"/>
                <a:cs typeface="Times New Roman" panose="02020603050405020304" pitchFamily="18" charset="0"/>
              </a:rPr>
              <a:t>提出</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了</a:t>
            </a:r>
            <a:r>
              <a:rPr lang="en-US" altLang="zh-CN" sz="1800" b="1" dirty="0" smtClean="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Improved </a:t>
            </a:r>
            <a:r>
              <a:rPr lang="en-US" altLang="zh-CN" sz="1800"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U-Net</a:t>
            </a:r>
            <a:r>
              <a:rPr lang="en-US" altLang="zh-CN" sz="1800" b="1" dirty="0" smtClean="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dirty="0" smtClean="0">
                <a:latin typeface="Times New Roman" panose="02020603050405020304" pitchFamily="18" charset="0"/>
                <a:ea typeface="华文中宋" panose="02010600040101010101" pitchFamily="2" charset="-122"/>
                <a:cs typeface="Times New Roman" panose="02020603050405020304" pitchFamily="18" charset="0"/>
              </a:rPr>
              <a:t>网络结构</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，创新点就在于使用</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权重块</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(Weighted Block)</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接在每一层的分割图</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(Segmentation Map)</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后面用于</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学习每一层分割图的权重</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。最终将所有层的分割图</a:t>
            </a:r>
            <a:r>
              <a:rPr lang="zh-CN" altLang="en-US" sz="18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融合</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得到最终的分割结果。</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       </a:t>
            </a:r>
          </a:p>
        </p:txBody>
      </p:sp>
      <p:pic>
        <p:nvPicPr>
          <p:cNvPr id="7" name="图片 6">
            <a:extLst>
              <a:ext uri="{FF2B5EF4-FFF2-40B4-BE49-F238E27FC236}">
                <a16:creationId xmlns:a16="http://schemas.microsoft.com/office/drawing/2014/main" id="{7275B781-D31A-4D3F-BB2F-3A2FF1E11C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23927" y="1649738"/>
            <a:ext cx="4855780" cy="3258983"/>
          </a:xfrm>
          <a:prstGeom prst="rect">
            <a:avLst/>
          </a:prstGeom>
        </p:spPr>
      </p:pic>
      <p:pic>
        <p:nvPicPr>
          <p:cNvPr id="8" name="图片 7">
            <a:extLst>
              <a:ext uri="{FF2B5EF4-FFF2-40B4-BE49-F238E27FC236}">
                <a16:creationId xmlns:a16="http://schemas.microsoft.com/office/drawing/2014/main" id="{8A5B0D4B-22C9-4F8B-A59C-621A25715C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23927" y="5086158"/>
            <a:ext cx="5210175" cy="1209675"/>
          </a:xfrm>
          <a:prstGeom prst="rect">
            <a:avLst/>
          </a:prstGeom>
        </p:spPr>
      </p:pic>
      <p:sp>
        <p:nvSpPr>
          <p:cNvPr id="9" name="文本框 8"/>
          <p:cNvSpPr txBox="1"/>
          <p:nvPr/>
        </p:nvSpPr>
        <p:spPr>
          <a:xfrm>
            <a:off x="140149" y="1266891"/>
            <a:ext cx="8682831"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关键</a:t>
            </a:r>
            <a:r>
              <a:rPr lang="zh-CN" altLang="en-US" b="1" dirty="0" smtClean="0">
                <a:latin typeface="华文中宋" panose="02010600040101010101" pitchFamily="2" charset="-122"/>
                <a:ea typeface="华文中宋" panose="02010600040101010101" pitchFamily="2" charset="-122"/>
              </a:rPr>
              <a:t>问题一：</a:t>
            </a:r>
            <a:r>
              <a:rPr lang="zh-CN" altLang="en-US" b="1" dirty="0" smtClean="0">
                <a:solidFill>
                  <a:srgbClr val="FF0000"/>
                </a:solidFill>
                <a:latin typeface="华文中宋" panose="02010600040101010101" pitchFamily="2" charset="-122"/>
                <a:ea typeface="华文中宋" panose="02010600040101010101" pitchFamily="2" charset="-122"/>
              </a:rPr>
              <a:t>如何在</a:t>
            </a:r>
            <a:r>
              <a:rPr lang="en-US" altLang="zh-CN" b="1" dirty="0" smtClean="0">
                <a:solidFill>
                  <a:srgbClr val="FF0000"/>
                </a:solidFill>
                <a:latin typeface="华文中宋" panose="02010600040101010101" pitchFamily="2" charset="-122"/>
                <a:ea typeface="华文中宋" panose="02010600040101010101" pitchFamily="2" charset="-122"/>
              </a:rPr>
              <a:t>CT</a:t>
            </a:r>
            <a:r>
              <a:rPr lang="zh-CN" altLang="en-US" b="1" dirty="0" smtClean="0">
                <a:solidFill>
                  <a:srgbClr val="FF0000"/>
                </a:solidFill>
                <a:latin typeface="华文中宋" panose="02010600040101010101" pitchFamily="2" charset="-122"/>
                <a:ea typeface="华文中宋" panose="02010600040101010101" pitchFamily="2" charset="-122"/>
              </a:rPr>
              <a:t>图像中对肺部肿瘤进行有效分割</a:t>
            </a:r>
            <a:endParaRPr lang="zh-CN" altLang="en-US" b="1" dirty="0">
              <a:solidFill>
                <a:srgbClr val="FF0000"/>
              </a:solidFill>
              <a:latin typeface="华文中宋" panose="02010600040101010101" pitchFamily="2" charset="-122"/>
              <a:ea typeface="华文中宋" panose="02010600040101010101" pitchFamily="2" charset="-122"/>
            </a:endParaRPr>
          </a:p>
        </p:txBody>
      </p:sp>
      <p:sp>
        <p:nvSpPr>
          <p:cNvPr id="10" name="文本框 9"/>
          <p:cNvSpPr txBox="1"/>
          <p:nvPr/>
        </p:nvSpPr>
        <p:spPr>
          <a:xfrm>
            <a:off x="140149" y="5406486"/>
            <a:ext cx="3595518" cy="461665"/>
          </a:xfrm>
          <a:prstGeom prst="rect">
            <a:avLst/>
          </a:prstGeom>
          <a:noFill/>
          <a:ln w="12700">
            <a:solidFill>
              <a:srgbClr val="FF0000"/>
            </a:solidFill>
          </a:ln>
        </p:spPr>
        <p:txBody>
          <a:bodyPr wrap="square" rtlCol="0">
            <a:spAutoFit/>
          </a:bodyPr>
          <a:lstStyle/>
          <a:p>
            <a:pPr algn="just"/>
            <a:r>
              <a:rPr lang="en-US" altLang="zh-CN" sz="12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1200" b="1" dirty="0">
                <a:latin typeface="Times New Roman" panose="02020603050405020304" pitchFamily="18" charset="0"/>
                <a:ea typeface="华文中宋" panose="02010600040101010101" pitchFamily="2" charset="-122"/>
                <a:cs typeface="Times New Roman" panose="02020603050405020304" pitchFamily="18" charset="0"/>
              </a:rPr>
              <a:t>黄鸿</a:t>
            </a:r>
            <a:r>
              <a:rPr lang="zh-CN" altLang="en-US" sz="1200" b="1"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200" dirty="0" smtClean="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吕容飞</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et al,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基于改进</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U-Net++</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的</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CT</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影像肺结节分割算法</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光子学报</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(EI)</a:t>
            </a:r>
            <a:endParaRPr lang="en-US" altLang="zh-CN" sz="1200" dirty="0" smtClean="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8033001"/>
      </p:ext>
    </p:extLst>
  </p:cSld>
  <p:clrMapOvr>
    <a:masterClrMapping/>
  </p:clrMapOvr>
  <p:transition spd="slow"/>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sp>
        <p:nvSpPr>
          <p:cNvPr id="35" name="文本框 34"/>
          <p:cNvSpPr txBox="1"/>
          <p:nvPr/>
        </p:nvSpPr>
        <p:spPr>
          <a:xfrm>
            <a:off x="140149" y="1266891"/>
            <a:ext cx="8682831" cy="646331"/>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关键</a:t>
            </a:r>
            <a:r>
              <a:rPr lang="zh-CN" altLang="en-US" b="1" dirty="0" smtClean="0">
                <a:latin typeface="华文中宋" panose="02010600040101010101" pitchFamily="2" charset="-122"/>
                <a:ea typeface="华文中宋" panose="02010600040101010101" pitchFamily="2" charset="-122"/>
              </a:rPr>
              <a:t>问题二：</a:t>
            </a:r>
            <a:r>
              <a:rPr lang="zh-CN" altLang="en-US" b="1" dirty="0">
                <a:solidFill>
                  <a:srgbClr val="FF0000"/>
                </a:solidFill>
                <a:latin typeface="华文中宋" panose="02010600040101010101" pitchFamily="2" charset="-122"/>
                <a:ea typeface="华文中宋" panose="02010600040101010101" pitchFamily="2" charset="-122"/>
              </a:rPr>
              <a:t>医学标记数据及难获取，但获取少量的标记样本较容易，如何在自监督学习中有效利用这部分少量的重要标记样本</a:t>
            </a:r>
          </a:p>
        </p:txBody>
      </p:sp>
      <p:pic>
        <p:nvPicPr>
          <p:cNvPr id="41" name="图片 40"/>
          <p:cNvPicPr>
            <a:picLocks noChangeAspect="1"/>
          </p:cNvPicPr>
          <p:nvPr/>
        </p:nvPicPr>
        <p:blipFill>
          <a:blip r:embed="rId2"/>
          <a:stretch>
            <a:fillRect/>
          </a:stretch>
        </p:blipFill>
        <p:spPr>
          <a:xfrm>
            <a:off x="661573" y="1880478"/>
            <a:ext cx="7639981" cy="3303846"/>
          </a:xfrm>
          <a:prstGeom prst="rect">
            <a:avLst/>
          </a:prstGeom>
        </p:spPr>
      </p:pic>
      <p:sp>
        <p:nvSpPr>
          <p:cNvPr id="42" name="矩形 41"/>
          <p:cNvSpPr/>
          <p:nvPr/>
        </p:nvSpPr>
        <p:spPr>
          <a:xfrm>
            <a:off x="179512" y="5184324"/>
            <a:ext cx="8643468"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600" dirty="0" smtClean="0">
                <a:latin typeface="Times New Roman" panose="02020603050405020304" pitchFamily="18" charset="0"/>
                <a:ea typeface="华文中宋" panose="02010600040101010101" pitchFamily="2" charset="-122"/>
                <a:cs typeface="Times New Roman" panose="02020603050405020304" pitchFamily="18" charset="0"/>
              </a:rPr>
              <a:t>        在</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3D </a:t>
            </a:r>
            <a:r>
              <a:rPr lang="en-US" altLang="zh-CN" sz="1600" dirty="0" err="1">
                <a:latin typeface="Times New Roman" panose="02020603050405020304" pitchFamily="18" charset="0"/>
                <a:ea typeface="华文中宋" panose="02010600040101010101" pitchFamily="2" charset="-122"/>
                <a:cs typeface="Times New Roman" panose="02020603050405020304" pitchFamily="18" charset="0"/>
              </a:rPr>
              <a:t>Unet</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网络上新加了一路</a:t>
            </a:r>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decoder</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网络即重建网络，两路重建网络共享特征提取网络。用未注释图像训练得到的参数初始化特征提取网络与两路重建网络，第一路重建网络仍对应未注释图像的重建图像输出，注释图像的重建图像则从第二路重建网络输出</a:t>
            </a:r>
            <a:r>
              <a:rPr lang="zh-CN" altLang="en-US" sz="1600" dirty="0" smtClean="0">
                <a:latin typeface="Times New Roman" panose="02020603050405020304" pitchFamily="18" charset="0"/>
                <a:ea typeface="华文中宋" panose="02010600040101010101" pitchFamily="2" charset="-122"/>
                <a:cs typeface="Times New Roman" panose="02020603050405020304" pitchFamily="18" charset="0"/>
              </a:rPr>
              <a:t>。用</a:t>
            </a: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加权损失函数对多任务自监督学习过程进行</a:t>
            </a:r>
            <a:r>
              <a:rPr lang="zh-CN" altLang="en-US" sz="1600" dirty="0" smtClean="0">
                <a:latin typeface="Times New Roman" panose="02020603050405020304" pitchFamily="18" charset="0"/>
                <a:ea typeface="华文中宋" panose="02010600040101010101" pitchFamily="2" charset="-122"/>
                <a:cs typeface="Times New Roman" panose="02020603050405020304" pitchFamily="18" charset="0"/>
              </a:rPr>
              <a:t>评估。</a:t>
            </a:r>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圆角矩形 42"/>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智能医学影像处理方法</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74393010"/>
      </p:ext>
    </p:extLst>
  </p:cSld>
  <p:clrMapOvr>
    <a:masterClrMapping/>
  </p:clrMapOvr>
  <p:transition spd="slow"/>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pic>
        <p:nvPicPr>
          <p:cNvPr id="5" name="图片 4"/>
          <p:cNvPicPr>
            <a:picLocks noChangeAspect="1"/>
          </p:cNvPicPr>
          <p:nvPr/>
        </p:nvPicPr>
        <p:blipFill>
          <a:blip r:embed="rId3"/>
          <a:stretch>
            <a:fillRect/>
          </a:stretch>
        </p:blipFill>
        <p:spPr>
          <a:xfrm>
            <a:off x="755650" y="1249965"/>
            <a:ext cx="7112989" cy="4701976"/>
          </a:xfrm>
          <a:prstGeom prst="rect">
            <a:avLst/>
          </a:prstGeom>
        </p:spPr>
      </p:pic>
      <p:sp>
        <p:nvSpPr>
          <p:cNvPr id="4" name="Text Box 6"/>
          <p:cNvSpPr txBox="1">
            <a:spLocks noChangeArrowheads="1"/>
          </p:cNvSpPr>
          <p:nvPr/>
        </p:nvSpPr>
        <p:spPr bwMode="gray">
          <a:xfrm>
            <a:off x="5614308" y="5305610"/>
            <a:ext cx="2998468" cy="646331"/>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a:t>自</a:t>
            </a:r>
            <a:r>
              <a:rPr lang="zh-CN" altLang="en-US" dirty="0" smtClean="0"/>
              <a:t>监督训练完成后迁移学习用于肺结节良恶性分类</a:t>
            </a:r>
            <a:endParaRPr lang="en-US" altLang="zh-CN"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21986" y="6001725"/>
            <a:ext cx="8829642" cy="261610"/>
          </a:xfrm>
          <a:prstGeom prst="rect">
            <a:avLst/>
          </a:prstGeom>
          <a:noFill/>
          <a:ln w="12700">
            <a:solidFill>
              <a:srgbClr val="FF0000"/>
            </a:solidFill>
          </a:ln>
        </p:spPr>
        <p:txBody>
          <a:bodyPr wrap="square" rtlCol="0">
            <a:spAutoFit/>
          </a:bodyPr>
          <a:lstStyle/>
          <a:p>
            <a:pPr algn="just"/>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1100" b="1" dirty="0" smtClean="0">
                <a:latin typeface="Times New Roman" panose="02020603050405020304" pitchFamily="18" charset="0"/>
                <a:ea typeface="华文中宋" panose="02010600040101010101" pitchFamily="2" charset="-122"/>
                <a:cs typeface="Times New Roman" panose="02020603050405020304" pitchFamily="18" charset="0"/>
              </a:rPr>
              <a:t>黄鸿</a:t>
            </a:r>
            <a:r>
              <a:rPr lang="zh-CN" altLang="en-US" sz="11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彭超</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基于部分注释</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CT</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图像的自监督迁移学习肺结节分类</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100" dirty="0">
                <a:latin typeface="Times New Roman" panose="02020603050405020304" pitchFamily="18" charset="0"/>
                <a:ea typeface="华文中宋" panose="02010600040101010101" pitchFamily="2" charset="-122"/>
                <a:cs typeface="Times New Roman" panose="02020603050405020304" pitchFamily="18" charset="0"/>
              </a:rPr>
              <a:t>光学学报</a:t>
            </a: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 vol. 40, no. 18, pp. 181003, Jul. 2020. (EI</a:t>
            </a:r>
            <a:r>
              <a:rPr lang="zh-CN" altLang="en-US" sz="1100" dirty="0" smtClean="0">
                <a:latin typeface="Times New Roman" panose="02020603050405020304" pitchFamily="18" charset="0"/>
                <a:ea typeface="华文中宋" panose="02010600040101010101" pitchFamily="2" charset="-122"/>
                <a:cs typeface="Times New Roman" panose="02020603050405020304" pitchFamily="18" charset="0"/>
              </a:rPr>
              <a:t>收录</a:t>
            </a:r>
            <a:r>
              <a:rPr lang="en-US" altLang="zh-CN" sz="1100" dirty="0" smtClean="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7" name="圆角矩形 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智能医学影像处理方法</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28728930"/>
      </p:ext>
    </p:extLst>
  </p:cSld>
  <p:clrMapOvr>
    <a:masterClrMapping/>
  </p:clrMapOvr>
  <p:transition spd="slow"/>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sp>
        <p:nvSpPr>
          <p:cNvPr id="7" name="圆角矩形 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自监督迁移学习肺</a:t>
            </a:r>
            <a:r>
              <a:rPr lang="zh-CN" altLang="en-US" sz="2000" b="1" dirty="0">
                <a:solidFill>
                  <a:schemeClr val="bg1"/>
                </a:solidFill>
                <a:latin typeface="华文中宋" panose="02010600040101010101" pitchFamily="2" charset="-122"/>
                <a:ea typeface="华文中宋" panose="02010600040101010101" pitchFamily="2" charset="-122"/>
              </a:rPr>
              <a:t>结节良恶性</a:t>
            </a:r>
            <a:r>
              <a:rPr lang="zh-CN" altLang="en-US" sz="2000" b="1" dirty="0" smtClean="0">
                <a:solidFill>
                  <a:schemeClr val="bg1"/>
                </a:solidFill>
                <a:latin typeface="华文中宋" panose="02010600040101010101" pitchFamily="2" charset="-122"/>
                <a:ea typeface="华文中宋" panose="02010600040101010101" pitchFamily="2" charset="-122"/>
              </a:rPr>
              <a:t>分类</a:t>
            </a:r>
            <a:r>
              <a:rPr lang="en-US" altLang="zh-CN" sz="2000" b="1" dirty="0" smtClean="0">
                <a:solidFill>
                  <a:schemeClr val="bg1"/>
                </a:solidFill>
                <a:latin typeface="华文中宋" panose="02010600040101010101" pitchFamily="2" charset="-122"/>
                <a:ea typeface="华文中宋" panose="02010600040101010101" pitchFamily="2" charset="-122"/>
              </a:rPr>
              <a:t>——</a:t>
            </a:r>
            <a:r>
              <a:rPr lang="zh-CN" altLang="en-US" sz="2000" b="1" dirty="0" smtClean="0">
                <a:solidFill>
                  <a:schemeClr val="bg1"/>
                </a:solidFill>
                <a:latin typeface="华文中宋" panose="02010600040101010101" pitchFamily="2" charset="-122"/>
                <a:ea typeface="华文中宋" panose="02010600040101010101" pitchFamily="2" charset="-122"/>
              </a:rPr>
              <a:t>实验结果</a:t>
            </a:r>
            <a:endParaRPr lang="zh-CN" altLang="en-US" sz="2000" b="1" dirty="0">
              <a:solidFill>
                <a:schemeClr val="bg1"/>
              </a:solidFill>
              <a:latin typeface="华文中宋" panose="02010600040101010101" pitchFamily="2" charset="-122"/>
              <a:ea typeface="华文中宋" panose="02010600040101010101" pitchFamily="2" charset="-122"/>
            </a:endParaRPr>
          </a:p>
        </p:txBody>
      </p:sp>
      <p:sp>
        <p:nvSpPr>
          <p:cNvPr id="9" name="矩形 8"/>
          <p:cNvSpPr/>
          <p:nvPr/>
        </p:nvSpPr>
        <p:spPr>
          <a:xfrm>
            <a:off x="539552" y="1304099"/>
            <a:ext cx="7992888"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mtClean="0">
                <a:latin typeface="Times New Roman" panose="02020603050405020304" pitchFamily="18" charset="0"/>
                <a:ea typeface="华文中宋" panose="02010600040101010101" pitchFamily="2" charset="-122"/>
                <a:cs typeface="Times New Roman" panose="02020603050405020304" pitchFamily="18" charset="0"/>
              </a:rPr>
              <a:t>        用训练好的自监督网络模型进行迁移学习分类实验，添加不同数目的全连接层</a:t>
            </a:r>
            <a:r>
              <a:rPr lang="en-US" altLang="zh-CN" smtClean="0">
                <a:latin typeface="Times New Roman" panose="02020603050405020304" pitchFamily="18" charset="0"/>
                <a:ea typeface="华文中宋" panose="02010600040101010101" pitchFamily="2" charset="-122"/>
                <a:cs typeface="Times New Roman" panose="02020603050405020304" pitchFamily="18" charset="0"/>
              </a:rPr>
              <a:t>(Fully Connected Layers, FC)</a:t>
            </a:r>
            <a:r>
              <a:rPr lang="zh-CN" altLang="en-US" smtClean="0">
                <a:latin typeface="Times New Roman" panose="02020603050405020304" pitchFamily="18" charset="0"/>
                <a:ea typeface="华文中宋" panose="02010600040101010101" pitchFamily="2" charset="-122"/>
                <a:cs typeface="Times New Roman" panose="02020603050405020304" pitchFamily="18" charset="0"/>
              </a:rPr>
              <a:t>会改变网络深度直接影响网络对数据的拟合度，进而影响分类精度。为了验证本文方法最佳的全连接层数，本文选择全连接层的层数</a:t>
            </a:r>
            <a:r>
              <a:rPr lang="en-US" altLang="zh-CN" smtClean="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mtClean="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mtClean="0">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mtClean="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mtClean="0">
                <a:latin typeface="Times New Roman" panose="02020603050405020304" pitchFamily="18" charset="0"/>
                <a:ea typeface="华文中宋" panose="02010600040101010101" pitchFamily="2" charset="-122"/>
                <a:cs typeface="Times New Roman" panose="02020603050405020304" pitchFamily="18" charset="0"/>
              </a:rPr>
              <a:t>进行了对比实验。</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3728554687"/>
              </p:ext>
            </p:extLst>
          </p:nvPr>
        </p:nvGraphicFramePr>
        <p:xfrm>
          <a:off x="647564" y="2578387"/>
          <a:ext cx="7776864" cy="2232247"/>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tblGrid>
              <a:tr h="515677">
                <a:tc>
                  <a:txBody>
                    <a:bodyPr/>
                    <a:lstStyle/>
                    <a:p>
                      <a:pPr algn="ctr"/>
                      <a:r>
                        <a:rPr lang="en-US" altLang="zh-CN" sz="1400" dirty="0" smtClean="0">
                          <a:latin typeface="Times New Roman" panose="02020603050405020304" pitchFamily="18" charset="0"/>
                          <a:cs typeface="Times New Roman" panose="02020603050405020304" pitchFamily="18" charset="0"/>
                        </a:rPr>
                        <a:t>Number</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Model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ACC</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SEN</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SPE</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AUC</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72190">
                <a:tc>
                  <a:txBody>
                    <a:bodyPr/>
                    <a:lstStyle/>
                    <a:p>
                      <a:pPr algn="ctr"/>
                      <a:endParaRPr lang="en-US" altLang="zh-CN" sz="1400" dirty="0" smtClean="0">
                        <a:latin typeface="Times New Roman" panose="02020603050405020304" pitchFamily="18" charset="0"/>
                        <a:cs typeface="Times New Roman" panose="02020603050405020304" pitchFamily="18" charset="0"/>
                      </a:endParaRPr>
                    </a:p>
                    <a:p>
                      <a:pPr algn="ctr"/>
                      <a:r>
                        <a:rPr lang="en-US" altLang="zh-CN" sz="1400" dirty="0" smtClean="0">
                          <a:latin typeface="Times New Roman" panose="02020603050405020304" pitchFamily="18" charset="0"/>
                          <a:cs typeface="Times New Roman" panose="02020603050405020304" pitchFamily="18" charset="0"/>
                        </a:rPr>
                        <a:t>FC</a:t>
                      </a:r>
                      <a:r>
                        <a:rPr lang="en-US" altLang="zh-CN" sz="1400" baseline="0" dirty="0" smtClean="0">
                          <a:latin typeface="Times New Roman" panose="02020603050405020304" pitchFamily="18" charset="0"/>
                          <a:cs typeface="Times New Roman" panose="02020603050405020304" pitchFamily="18" charset="0"/>
                        </a:rPr>
                        <a:t> = 1</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Scratch</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Self-supervised</a:t>
                      </a:r>
                      <a:endParaRPr lang="zh-CN" altLang="zh-CN" sz="1050" kern="100" dirty="0" smtClean="0">
                        <a:effectLst/>
                        <a:latin typeface="Calibri" panose="020F0502020204030204" pitchFamily="34" charset="0"/>
                        <a:ea typeface="+mn-ea"/>
                        <a:cs typeface="Times New Roman" panose="02020603050405020304" pitchFamily="18" charset="0"/>
                      </a:endParaRPr>
                    </a:p>
                    <a:p>
                      <a:pPr algn="ctr">
                        <a:spcAft>
                          <a:spcPts val="0"/>
                        </a:spcAft>
                      </a:pPr>
                      <a:r>
                        <a:rPr lang="en-US" altLang="zh-CN" sz="1050" kern="100" dirty="0" smtClean="0">
                          <a:effectLst/>
                          <a:latin typeface="Calibri" panose="020F0502020204030204" pitchFamily="34" charset="0"/>
                          <a:ea typeface="宋体" panose="02010600030101010101" pitchFamily="2" charset="-122"/>
                          <a:cs typeface="Times New Roman" panose="02020603050405020304" pitchFamily="18" charset="0"/>
                        </a:rPr>
                        <a:t>Ours</a:t>
                      </a: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0.815</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0.018</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0.828</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0.001</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0.843</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0.039</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0.698</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0.065</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0.684</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0.113</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0.754</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0.103</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0.908</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0.046</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0.903</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0.043</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0.914</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0.020</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0.879</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0.022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0.895</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0.008</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0.924</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0.015</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72190">
                <a:tc>
                  <a:txBody>
                    <a:bodyPr/>
                    <a:lstStyle/>
                    <a:p>
                      <a:pPr marL="0" algn="ctr" defTabSz="914400" rtl="0" eaLnBrk="1" latinLnBrk="0" hangingPunct="1"/>
                      <a:endParaRPr lang="en-US" altLang="zh-CN" sz="1400" kern="1200" dirty="0" smtClean="0">
                        <a:solidFill>
                          <a:schemeClr val="dk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r>
                        <a:rPr lang="en-US" altLang="zh-CN" sz="1400" kern="1200" dirty="0" smtClean="0">
                          <a:solidFill>
                            <a:schemeClr val="dk1"/>
                          </a:solidFill>
                          <a:latin typeface="Times New Roman" panose="02020603050405020304" pitchFamily="18" charset="0"/>
                          <a:ea typeface="+mn-ea"/>
                          <a:cs typeface="Times New Roman" panose="02020603050405020304" pitchFamily="18" charset="0"/>
                        </a:rPr>
                        <a:t>FC = 2</a:t>
                      </a:r>
                      <a:endParaRPr lang="zh-CN"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spcAft>
                          <a:spcPts val="0"/>
                        </a:spcAft>
                      </a:pPr>
                      <a:r>
                        <a:rPr lang="en-US" altLang="zh-CN" sz="1050" kern="100" dirty="0" smtClean="0">
                          <a:effectLst/>
                          <a:latin typeface="Times New Roman" panose="02020603050405020304" pitchFamily="18" charset="0"/>
                          <a:ea typeface="+mn-ea"/>
                          <a:cs typeface="Times New Roman" panose="02020603050405020304" pitchFamily="18" charset="0"/>
                        </a:rPr>
                        <a:t>Scratch</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Self-supervised</a:t>
                      </a:r>
                      <a:endParaRPr lang="zh-CN" altLang="zh-CN" sz="1050" kern="100" dirty="0" smtClean="0">
                        <a:effectLst/>
                        <a:latin typeface="Calibri" panose="020F0502020204030204" pitchFamily="34" charset="0"/>
                        <a:ea typeface="+mn-ea"/>
                        <a:cs typeface="Times New Roman" panose="02020603050405020304" pitchFamily="18" charset="0"/>
                      </a:endParaRPr>
                    </a:p>
                    <a:p>
                      <a:pPr algn="ctr">
                        <a:spcAft>
                          <a:spcPts val="0"/>
                        </a:spcAft>
                      </a:pPr>
                      <a:r>
                        <a:rPr lang="en-US" altLang="zh-CN" sz="1050" kern="100" dirty="0" smtClean="0">
                          <a:effectLst/>
                          <a:latin typeface="Calibri" panose="020F0502020204030204" pitchFamily="34" charset="0"/>
                          <a:ea typeface="+mn-ea"/>
                          <a:cs typeface="Times New Roman" panose="02020603050405020304" pitchFamily="18" charset="0"/>
                        </a:rPr>
                        <a:t>Ours</a:t>
                      </a: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0.817</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0.018</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0.864</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0.013</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0.886</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0.009</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0.751</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0.080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0.812</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0.048</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0.839</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0.054</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0.867</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0.054</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0.903</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0.050</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0.920</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0.044</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0.870</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0.026</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0.915</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0.009</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0.929</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0.016</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721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smtClean="0">
                          <a:effectLst/>
                          <a:latin typeface="Times New Roman" panose="02020603050405020304" pitchFamily="18" charset="0"/>
                          <a:ea typeface="+mn-ea"/>
                          <a:cs typeface="Times New Roman" panose="02020603050405020304" pitchFamily="18" charset="0"/>
                        </a:rPr>
                        <a:t>FC = 3</a:t>
                      </a:r>
                      <a:endParaRPr lang="zh-CN" altLang="zh-CN" sz="1400" kern="100" dirty="0" smtClean="0">
                        <a:effectLst/>
                        <a:latin typeface="Times New Roman" panose="02020603050405020304" pitchFamily="18" charset="0"/>
                        <a:ea typeface="+mn-ea"/>
                        <a:cs typeface="Times New Roman" panose="02020603050405020304" pitchFamily="18" charset="0"/>
                      </a:endParaRPr>
                    </a:p>
                    <a:p>
                      <a:pPr algn="ctr">
                        <a:spcAft>
                          <a:spcPts val="0"/>
                        </a:spcAft>
                      </a:pP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Scratch</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Self-supervised</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Ours</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0.819</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0.048</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0.830</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0.025</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0.841</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0.049</a:t>
                      </a:r>
                      <a:endParaRPr lang="en-US" altLang="zh-CN" sz="1050" kern="100" dirty="0" smtClean="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0.767</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0.768</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0.068</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0.855</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0.030</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0.861</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0.065</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0.877</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0.057</a:t>
                      </a:r>
                      <a:endParaRPr lang="zh-CN"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0.831</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0.100</a:t>
                      </a:r>
                      <a:endParaRPr lang="zh-CN" altLang="zh-CN" sz="1050" kern="100" dirty="0" smtClean="0">
                        <a:effectLst/>
                        <a:latin typeface="Calibri" panose="020F0502020204030204" pitchFamily="34" charset="0"/>
                        <a:ea typeface="+mn-ea"/>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0.878</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0.039</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mn-ea"/>
                          <a:cs typeface="Times New Roman" panose="02020603050405020304" pitchFamily="18" charset="0"/>
                        </a:rPr>
                        <a:t>0.905</a:t>
                      </a:r>
                      <a:r>
                        <a:rPr lang="zh-CN" altLang="zh-CN" sz="1050" kern="100" dirty="0" smtClean="0">
                          <a:effectLst/>
                          <a:latin typeface="Times New Roman" panose="02020603050405020304" pitchFamily="18" charset="0"/>
                          <a:ea typeface="+mn-ea"/>
                          <a:cs typeface="Times New Roman" panose="02020603050405020304" pitchFamily="18" charset="0"/>
                        </a:rPr>
                        <a:t>±</a:t>
                      </a:r>
                      <a:r>
                        <a:rPr lang="en-US" altLang="zh-CN" sz="1050" kern="100" dirty="0" smtClean="0">
                          <a:effectLst/>
                          <a:latin typeface="Times New Roman" panose="02020603050405020304" pitchFamily="18" charset="0"/>
                          <a:ea typeface="+mn-ea"/>
                          <a:cs typeface="Times New Roman" panose="02020603050405020304" pitchFamily="18" charset="0"/>
                        </a:rPr>
                        <a:t>0.030</a:t>
                      </a:r>
                      <a:endParaRPr lang="en-US" altLang="zh-CN" sz="1050" kern="100" dirty="0" smtClean="0">
                        <a:effectLst/>
                        <a:latin typeface="Calibri" panose="020F0502020204030204" pitchFamily="34" charset="0"/>
                        <a:ea typeface="+mn-ea"/>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50" b="1" kern="100" dirty="0" smtClean="0">
                          <a:effectLst/>
                          <a:latin typeface="Times New Roman" panose="02020603050405020304" pitchFamily="18" charset="0"/>
                          <a:ea typeface="+mn-ea"/>
                          <a:cs typeface="Times New Roman" panose="02020603050405020304" pitchFamily="18" charset="0"/>
                        </a:rPr>
                        <a:t>0.906</a:t>
                      </a:r>
                      <a:r>
                        <a:rPr lang="zh-CN" altLang="zh-CN" sz="1050" b="1" kern="100" dirty="0" smtClean="0">
                          <a:effectLst/>
                          <a:latin typeface="Times New Roman" panose="02020603050405020304" pitchFamily="18" charset="0"/>
                          <a:ea typeface="+mn-ea"/>
                          <a:cs typeface="Times New Roman" panose="02020603050405020304" pitchFamily="18" charset="0"/>
                        </a:rPr>
                        <a:t>±</a:t>
                      </a:r>
                      <a:r>
                        <a:rPr lang="en-US" altLang="zh-CN" sz="1050" b="1" kern="100" dirty="0" smtClean="0">
                          <a:effectLst/>
                          <a:latin typeface="Times New Roman" panose="02020603050405020304" pitchFamily="18" charset="0"/>
                          <a:ea typeface="+mn-ea"/>
                          <a:cs typeface="Times New Roman" panose="02020603050405020304" pitchFamily="18" charset="0"/>
                        </a:rPr>
                        <a:t>0.038</a:t>
                      </a:r>
                      <a:endParaRPr lang="en-US" altLang="zh-CN" sz="1050" kern="100" dirty="0" smtClean="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996794320"/>
              </p:ext>
            </p:extLst>
          </p:nvPr>
        </p:nvGraphicFramePr>
        <p:xfrm>
          <a:off x="1564432" y="4884593"/>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spcAft>
                          <a:spcPts val="0"/>
                        </a:spcAft>
                      </a:pPr>
                      <a:r>
                        <a:rPr lang="en-US" sz="1400" b="1" kern="1200" dirty="0">
                          <a:solidFill>
                            <a:schemeClr val="lt1"/>
                          </a:solidFill>
                          <a:latin typeface="Times New Roman" panose="02020603050405020304" pitchFamily="18" charset="0"/>
                          <a:ea typeface="+mn-ea"/>
                          <a:cs typeface="Times New Roman" panose="02020603050405020304" pitchFamily="18" charset="0"/>
                        </a:rPr>
                        <a:t>Number</a:t>
                      </a:r>
                      <a:endParaRPr lang="zh-CN" sz="1400" b="1" kern="1200" dirty="0">
                        <a:solidFill>
                          <a:schemeClr val="lt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400" b="1" kern="1200" dirty="0">
                          <a:solidFill>
                            <a:schemeClr val="lt1"/>
                          </a:solidFill>
                          <a:latin typeface="Times New Roman" panose="02020603050405020304" pitchFamily="18" charset="0"/>
                          <a:ea typeface="+mn-ea"/>
                          <a:cs typeface="Times New Roman" panose="02020603050405020304" pitchFamily="18" charset="0"/>
                        </a:rPr>
                        <a:t>Scratch/s</a:t>
                      </a:r>
                      <a:endParaRPr lang="zh-CN" sz="1400" b="1" kern="1200" dirty="0">
                        <a:solidFill>
                          <a:schemeClr val="lt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400" b="1" kern="1200" dirty="0">
                          <a:solidFill>
                            <a:schemeClr val="lt1"/>
                          </a:solidFill>
                          <a:latin typeface="Times New Roman" panose="02020603050405020304" pitchFamily="18" charset="0"/>
                          <a:ea typeface="+mn-ea"/>
                          <a:cs typeface="Times New Roman" panose="02020603050405020304" pitchFamily="18" charset="0"/>
                        </a:rPr>
                        <a:t>Self-supervised/s</a:t>
                      </a:r>
                      <a:endParaRPr lang="zh-CN" sz="1400" b="1" kern="1200" dirty="0">
                        <a:solidFill>
                          <a:schemeClr val="lt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400" b="1" kern="1200" dirty="0">
                          <a:solidFill>
                            <a:schemeClr val="lt1"/>
                          </a:solidFill>
                          <a:latin typeface="Times New Roman" panose="02020603050405020304" pitchFamily="18" charset="0"/>
                          <a:ea typeface="+mn-ea"/>
                          <a:cs typeface="Times New Roman" panose="02020603050405020304" pitchFamily="18" charset="0"/>
                        </a:rPr>
                        <a:t>Ours/s</a:t>
                      </a:r>
                      <a:endParaRPr lang="zh-CN" sz="1400" b="1" kern="1200" dirty="0">
                        <a:solidFill>
                          <a:schemeClr val="lt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FC=1</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5.04</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a:solidFill>
                            <a:schemeClr val="dk1"/>
                          </a:solidFill>
                          <a:latin typeface="Times New Roman" panose="02020603050405020304" pitchFamily="18" charset="0"/>
                          <a:ea typeface="+mn-ea"/>
                          <a:cs typeface="Times New Roman" panose="02020603050405020304" pitchFamily="18" charset="0"/>
                        </a:rPr>
                        <a:t>4.31</a:t>
                      </a:r>
                      <a:endParaRPr lang="zh-CN" sz="14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a:solidFill>
                            <a:schemeClr val="dk1"/>
                          </a:solidFill>
                          <a:latin typeface="Times New Roman" panose="02020603050405020304" pitchFamily="18" charset="0"/>
                          <a:ea typeface="+mn-ea"/>
                          <a:cs typeface="Times New Roman" panose="02020603050405020304" pitchFamily="18" charset="0"/>
                        </a:rPr>
                        <a:t>4.34</a:t>
                      </a:r>
                      <a:endParaRPr lang="zh-CN" sz="14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algn="ctr" defTabSz="914400" rtl="0" eaLnBrk="1" latinLnBrk="0" hangingPunct="1">
                        <a:spcAft>
                          <a:spcPts val="0"/>
                        </a:spcAft>
                      </a:pPr>
                      <a:r>
                        <a:rPr lang="en-US" sz="1400" kern="1200">
                          <a:solidFill>
                            <a:schemeClr val="dk1"/>
                          </a:solidFill>
                          <a:latin typeface="Times New Roman" panose="02020603050405020304" pitchFamily="18" charset="0"/>
                          <a:ea typeface="+mn-ea"/>
                          <a:cs typeface="Times New Roman" panose="02020603050405020304" pitchFamily="18" charset="0"/>
                        </a:rPr>
                        <a:t>FC=2</a:t>
                      </a:r>
                      <a:endParaRPr lang="zh-CN" sz="14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5.08</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4.69</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a:solidFill>
                            <a:schemeClr val="dk1"/>
                          </a:solidFill>
                          <a:latin typeface="Times New Roman" panose="02020603050405020304" pitchFamily="18" charset="0"/>
                          <a:ea typeface="+mn-ea"/>
                          <a:cs typeface="Times New Roman" panose="02020603050405020304" pitchFamily="18" charset="0"/>
                        </a:rPr>
                        <a:t>4.68</a:t>
                      </a:r>
                      <a:endParaRPr lang="zh-CN" sz="14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FC=3</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5.34</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4.87</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1400" kern="1200" dirty="0">
                          <a:solidFill>
                            <a:schemeClr val="dk1"/>
                          </a:solidFill>
                          <a:latin typeface="Times New Roman" panose="02020603050405020304" pitchFamily="18" charset="0"/>
                          <a:ea typeface="+mn-ea"/>
                          <a:cs typeface="Times New Roman" panose="02020603050405020304" pitchFamily="18" charset="0"/>
                        </a:rPr>
                        <a:t>5.39</a:t>
                      </a:r>
                      <a:endParaRPr lang="zh-C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84725284"/>
      </p:ext>
    </p:extLst>
  </p:cSld>
  <p:clrMapOvr>
    <a:masterClrMapping/>
  </p:clrMapOvr>
  <p:transition spd="slow"/>
  <p:timing>
    <p:tnLst>
      <p:par>
        <p:cTn id="1" dur="indefinite" restart="never" nodeType="tmRoot"/>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微软雅黑" panose="020B0503020204020204" pitchFamily="34" charset="-122"/>
                <a:cs typeface="+mn-cs"/>
                <a:sym typeface="Arial" panose="020B0604020202020204" pitchFamily="34" charset="0"/>
              </a:rPr>
              <a:t>代表性工作：</a:t>
            </a:r>
            <a:r>
              <a:rPr lang="zh-CN" altLang="en-US" sz="2800" b="1" dirty="0" smtClean="0">
                <a:solidFill>
                  <a:srgbClr val="4C78C7"/>
                </a:solidFill>
                <a:ea typeface="微软雅黑" panose="020B0503020204020204" pitchFamily="34" charset="-122"/>
                <a:sym typeface="Arial" panose="020B0604020202020204" pitchFamily="34" charset="0"/>
              </a:rPr>
              <a:t>智能</a:t>
            </a:r>
            <a:r>
              <a:rPr lang="zh-CN" altLang="en-US" sz="2800" b="1" dirty="0">
                <a:solidFill>
                  <a:srgbClr val="4C78C7"/>
                </a:solidFill>
                <a:ea typeface="微软雅黑" panose="020B0503020204020204" pitchFamily="34" charset="-122"/>
                <a:sym typeface="Arial" panose="020B0604020202020204" pitchFamily="34" charset="0"/>
              </a:rPr>
              <a:t>医学影像分析</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微软雅黑" panose="020B0503020204020204" pitchFamily="34" charset="-122"/>
              <a:cs typeface="+mn-cs"/>
              <a:sym typeface="Arial" panose="020B0604020202020204" pitchFamily="34" charset="0"/>
            </a:endParaRPr>
          </a:p>
        </p:txBody>
      </p:sp>
      <p:graphicFrame>
        <p:nvGraphicFramePr>
          <p:cNvPr id="4"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250602984"/>
              </p:ext>
            </p:extLst>
          </p:nvPr>
        </p:nvGraphicFramePr>
        <p:xfrm>
          <a:off x="247356" y="1211114"/>
          <a:ext cx="8593042" cy="2072688"/>
        </p:xfrm>
        <a:graphic>
          <a:graphicData uri="http://schemas.openxmlformats.org/drawingml/2006/table">
            <a:tbl>
              <a:tblPr firstRow="1" bandRow="1"/>
              <a:tblGrid>
                <a:gridCol w="606084">
                  <a:extLst>
                    <a:ext uri="{9D8B030D-6E8A-4147-A177-3AD203B41FA5}">
                      <a16:colId xmlns:a16="http://schemas.microsoft.com/office/drawing/2014/main" val="20000"/>
                    </a:ext>
                  </a:extLst>
                </a:gridCol>
                <a:gridCol w="1448494">
                  <a:extLst>
                    <a:ext uri="{9D8B030D-6E8A-4147-A177-3AD203B41FA5}">
                      <a16:colId xmlns:a16="http://schemas.microsoft.com/office/drawing/2014/main" val="20001"/>
                    </a:ext>
                  </a:extLst>
                </a:gridCol>
                <a:gridCol w="3724398">
                  <a:extLst>
                    <a:ext uri="{9D8B030D-6E8A-4147-A177-3AD203B41FA5}">
                      <a16:colId xmlns:a16="http://schemas.microsoft.com/office/drawing/2014/main" val="20002"/>
                    </a:ext>
                  </a:extLst>
                </a:gridCol>
                <a:gridCol w="1558802">
                  <a:extLst>
                    <a:ext uri="{9D8B030D-6E8A-4147-A177-3AD203B41FA5}">
                      <a16:colId xmlns:a16="http://schemas.microsoft.com/office/drawing/2014/main" val="20003"/>
                    </a:ext>
                  </a:extLst>
                </a:gridCol>
                <a:gridCol w="1255264">
                  <a:extLst>
                    <a:ext uri="{9D8B030D-6E8A-4147-A177-3AD203B41FA5}">
                      <a16:colId xmlns:a16="http://schemas.microsoft.com/office/drawing/2014/main" val="1352192792"/>
                    </a:ext>
                  </a:extLst>
                </a:gridCol>
              </a:tblGrid>
              <a:tr h="29243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r>
                        <a:rPr lang="zh-CN" altLang="en-US" sz="1600" b="0" kern="120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序号</a:t>
                      </a:r>
                      <a:endParaRPr lang="en-US" altLang="ko-KR" sz="1600" b="0" kern="120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时间</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项目名称</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项目来源</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额度</a:t>
                      </a:r>
                      <a:r>
                        <a:rPr lang="en-US" altLang="zh-CN"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万元</a:t>
                      </a:r>
                      <a:r>
                        <a:rPr lang="en-US" altLang="zh-CN" sz="1600" b="0" baseline="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ko-KR" sz="1600" b="0" baseline="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50509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2020</a:t>
                      </a:r>
                      <a:endPar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smtClean="0">
                          <a:latin typeface="Times New Roman" panose="02020603050405020304" pitchFamily="18" charset="0"/>
                          <a:ea typeface="华文中宋" panose="02010600040101010101" pitchFamily="2" charset="-122"/>
                          <a:cs typeface="Times New Roman" panose="02020603050405020304" pitchFamily="18" charset="0"/>
                        </a:rPr>
                        <a:t>基于时空深度聚合网络的肺癌多模态影像精准诊断建模与验证</a:t>
                      </a:r>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重庆大学访问学者基金项目</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5</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50509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2019</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dk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基于深度迁移学习的肺部</a:t>
                      </a:r>
                      <a:r>
                        <a:rPr kumimoji="0" lang="en-US" altLang="zh-CN" sz="1600" b="0" i="0" u="none" strike="noStrike" kern="1200" cap="none" spc="0" normalizeH="0" baseline="0" dirty="0" smtClean="0">
                          <a:ln>
                            <a:noFill/>
                          </a:ln>
                          <a:solidFill>
                            <a:schemeClr val="dk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CT</a:t>
                      </a:r>
                      <a:r>
                        <a:rPr kumimoji="0" lang="zh-CN" altLang="en-US" sz="1600" b="0" i="0" u="none" strike="noStrike" kern="1200" cap="none" spc="0" normalizeH="0" baseline="0" dirty="0" smtClean="0">
                          <a:ln>
                            <a:noFill/>
                          </a:ln>
                          <a:solidFill>
                            <a:schemeClr val="dk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鳞腺癌分类及基因突变预测</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重庆市科卫联合医学科研项目</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10</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50509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3</a:t>
                      </a:r>
                      <a:endParaRPr kumimoji="0" lang="en-US" altLang="ko-KR" sz="1600" b="0" i="0" u="none" strike="noStrike" kern="1200" cap="none" spc="0" normalizeH="0" baseline="0" noProof="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2019</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基于肺部</a:t>
                      </a:r>
                      <a:r>
                        <a:rPr kumimoji="0" lang="en-US" altLang="zh-CN"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CT</a:t>
                      </a: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深度流形对齐的</a:t>
                      </a:r>
                      <a:r>
                        <a:rPr kumimoji="0" lang="en-US" altLang="zh-CN"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NSCLC</a:t>
                      </a:r>
                      <a:r>
                        <a:rPr kumimoji="0" lang="zh-CN" altLang="en-US" sz="1600" b="0" i="0" u="none" strike="noStrike" kern="1200" cap="none" spc="0" normalizeH="0" baseline="0" dirty="0" smtClean="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脑转移预测模型的构建和验证</a:t>
                      </a:r>
                      <a:endParaRPr kumimoji="0" lang="zh-CN" altLang="en-US" sz="1600" b="0" i="0" u="none" strike="noStrike" kern="1200" cap="none" spc="0" normalizeH="0" baseline="0" dirty="0">
                        <a:ln>
                          <a:noFill/>
                        </a:ln>
                        <a:solidFill>
                          <a:schemeClr val="tx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重庆大学中央高校基本科研项目</a:t>
                      </a:r>
                      <a:endPar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dirty="0" smtClean="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30</a:t>
                      </a:r>
                      <a:endParaRPr kumimoji="0" lang="zh-CN" altLang="en-US" sz="1600" b="0" i="0" u="none" strike="noStrike" kern="1200" cap="none" spc="0" normalizeH="0" baseline="0" dirty="0">
                        <a:ln>
                          <a:noFill/>
                        </a:ln>
                        <a:solidFill>
                          <a:srgbClr val="254061"/>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3073791"/>
                  </a:ext>
                </a:extLst>
              </a:tr>
            </a:tbl>
          </a:graphicData>
        </a:graphic>
      </p:graphicFrame>
      <p:sp>
        <p:nvSpPr>
          <p:cNvPr id="5" name="矩形 4">
            <a:extLst>
              <a:ext uri="{FF2B5EF4-FFF2-40B4-BE49-F238E27FC236}">
                <a16:creationId xmlns:a16="http://schemas.microsoft.com/office/drawing/2014/main" id="{3E1CF861-BF14-4B6A-896D-F9B8A44DEE9F}"/>
              </a:ext>
            </a:extLst>
          </p:cNvPr>
          <p:cNvSpPr/>
          <p:nvPr/>
        </p:nvSpPr>
        <p:spPr>
          <a:xfrm>
            <a:off x="0" y="801503"/>
            <a:ext cx="3716082" cy="369332"/>
          </a:xfrm>
          <a:prstGeom prst="rect">
            <a:avLst/>
          </a:prstGeom>
        </p:spPr>
        <p:txBody>
          <a:bodyPr wrap="none">
            <a:spAutoFit/>
          </a:bodyPr>
          <a:lstStyle/>
          <a:p>
            <a:pPr marL="457200" indent="-457200">
              <a:buClr>
                <a:srgbClr val="FF0000"/>
              </a:buClr>
              <a:buFont typeface="Wingdings" panose="05000000000000000000" pitchFamily="2" charset="2"/>
              <a:buChar char="q"/>
            </a:pPr>
            <a:r>
              <a:rPr lang="zh-CN" altLang="en-US" b="1" dirty="0" smtClean="0">
                <a:latin typeface="华文中宋" panose="02010600040101010101" pitchFamily="2" charset="-122"/>
                <a:ea typeface="华文中宋" panose="02010600040101010101" pitchFamily="2" charset="-122"/>
              </a:rPr>
              <a:t>主持医学领域科研项目如下：</a:t>
            </a:r>
            <a:endParaRPr lang="zh-CN" altLang="en-US" b="1"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244" y="3720931"/>
            <a:ext cx="2913136" cy="218485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2706" y="3699506"/>
            <a:ext cx="2942082" cy="2206561"/>
          </a:xfrm>
          <a:prstGeom prst="rect">
            <a:avLst/>
          </a:prstGeom>
        </p:spPr>
      </p:pic>
      <p:sp>
        <p:nvSpPr>
          <p:cNvPr id="9" name="Text Box 6"/>
          <p:cNvSpPr txBox="1">
            <a:spLocks noChangeArrowheads="1"/>
          </p:cNvSpPr>
          <p:nvPr/>
        </p:nvSpPr>
        <p:spPr bwMode="gray">
          <a:xfrm>
            <a:off x="831367" y="5998529"/>
            <a:ext cx="7599192" cy="369332"/>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dirty="0">
                <a:latin typeface="华文中宋" panose="02010600040101010101" pitchFamily="2" charset="-122"/>
                <a:ea typeface="华文中宋" panose="02010600040101010101" pitchFamily="2" charset="-122"/>
              </a:rPr>
              <a:t>江苏大数据开发与应用</a:t>
            </a:r>
            <a:r>
              <a:rPr lang="zh-CN" altLang="en-US" dirty="0" smtClean="0">
                <a:latin typeface="华文中宋" panose="02010600040101010101" pitchFamily="2" charset="-122"/>
                <a:ea typeface="华文中宋" panose="02010600040101010101" pitchFamily="2" charset="-122"/>
              </a:rPr>
              <a:t>大赛，医疗</a:t>
            </a:r>
            <a:r>
              <a:rPr lang="zh-CN" altLang="en-US" dirty="0">
                <a:latin typeface="华文中宋" panose="02010600040101010101" pitchFamily="2" charset="-122"/>
                <a:ea typeface="华文中宋" panose="02010600040101010101" pitchFamily="2" charset="-122"/>
              </a:rPr>
              <a:t>卫生</a:t>
            </a:r>
            <a:r>
              <a:rPr lang="zh-CN" altLang="en-US" dirty="0" smtClean="0">
                <a:latin typeface="华文中宋" panose="02010600040101010101" pitchFamily="2" charset="-122"/>
                <a:ea typeface="华文中宋" panose="02010600040101010101" pitchFamily="2" charset="-122"/>
              </a:rPr>
              <a:t>赛道，病理分割项目</a:t>
            </a:r>
            <a:r>
              <a:rPr lang="zh-CN" altLang="en-US" dirty="0" smtClean="0">
                <a:solidFill>
                  <a:srgbClr val="FF0000"/>
                </a:solidFill>
                <a:latin typeface="华文中宋" panose="02010600040101010101" pitchFamily="2" charset="-122"/>
                <a:ea typeface="华文中宋" panose="02010600040101010101" pitchFamily="2" charset="-122"/>
              </a:rPr>
              <a:t>全国第二名</a:t>
            </a:r>
            <a:endParaRPr lang="en-US" altLang="zh-CN"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3E1CF861-BF14-4B6A-896D-F9B8A44DEE9F}"/>
              </a:ext>
            </a:extLst>
          </p:cNvPr>
          <p:cNvSpPr/>
          <p:nvPr/>
        </p:nvSpPr>
        <p:spPr>
          <a:xfrm>
            <a:off x="0" y="3330175"/>
            <a:ext cx="2723823" cy="369332"/>
          </a:xfrm>
          <a:prstGeom prst="rect">
            <a:avLst/>
          </a:prstGeom>
        </p:spPr>
        <p:txBody>
          <a:bodyPr wrap="none">
            <a:spAutoFit/>
          </a:bodyPr>
          <a:lstStyle/>
          <a:p>
            <a:pPr marL="457200" indent="-457200">
              <a:buClr>
                <a:srgbClr val="FF0000"/>
              </a:buClr>
              <a:buFont typeface="Wingdings" panose="05000000000000000000" pitchFamily="2" charset="2"/>
              <a:buChar char="q"/>
            </a:pPr>
            <a:r>
              <a:rPr lang="zh-CN" altLang="en-US" b="1" dirty="0" smtClean="0">
                <a:latin typeface="华文中宋" panose="02010600040101010101" pitchFamily="2" charset="-122"/>
                <a:ea typeface="华文中宋" panose="02010600040101010101" pitchFamily="2" charset="-122"/>
              </a:rPr>
              <a:t>医学领域竞赛获奖：</a:t>
            </a:r>
            <a:endParaRPr lang="zh-CN" altLang="en-US"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28446317"/>
      </p:ext>
    </p:extLst>
  </p:cSld>
  <p:clrMapOvr>
    <a:masterClrMapping/>
  </p:clrMapOvr>
  <p:transition spd="slow"/>
  <p:timing>
    <p:tnLst>
      <p:par>
        <p:cTn id="1" dur="indefinite" restart="never" nodeType="tmRoot"/>
      </p:par>
    </p:tn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视频目标识别追踪</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圆角矩形 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视频目标识别追踪研究背景</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5" name="圆角矩形 4"/>
          <p:cNvSpPr/>
          <p:nvPr/>
        </p:nvSpPr>
        <p:spPr>
          <a:xfrm>
            <a:off x="251521" y="1206976"/>
            <a:ext cx="8640959" cy="1864168"/>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视觉目标跟踪算法研究 ：</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随着计算机视觉技术的迅猛发展，基于视频的</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目标</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跟踪算法也成为国内外各研究所和高校的研究</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热点</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。目标跟踪技术通常依据视频中的目标与背景</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信息</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，构建一个鲁棒性的模型对视频中目标的形状、</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大小</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、位置、轨迹等运动状态进行预测，可以服务于</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移动目标</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的行为预测、行为理解与分析，进而完成更高级</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的任务</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。目标跟踪目前的应用领域非常广泛，包括</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视频监控</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、无人驾驶、军事精准制导、无人机侦查、智能</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交通和</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人机交互等多个领域，具有重要的研究</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价值。</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251521" y="3004310"/>
            <a:ext cx="2137456" cy="1647915"/>
          </a:xfrm>
          <a:prstGeom prst="rect">
            <a:avLst/>
          </a:prstGeom>
        </p:spPr>
      </p:pic>
      <p:pic>
        <p:nvPicPr>
          <p:cNvPr id="7" name="图片 6"/>
          <p:cNvPicPr>
            <a:picLocks noChangeAspect="1"/>
          </p:cNvPicPr>
          <p:nvPr/>
        </p:nvPicPr>
        <p:blipFill>
          <a:blip r:embed="rId5"/>
          <a:stretch>
            <a:fillRect/>
          </a:stretch>
        </p:blipFill>
        <p:spPr>
          <a:xfrm>
            <a:off x="2378742" y="3001623"/>
            <a:ext cx="2162326" cy="1650602"/>
          </a:xfrm>
          <a:prstGeom prst="rect">
            <a:avLst/>
          </a:prstGeom>
        </p:spPr>
      </p:pic>
      <p:pic>
        <p:nvPicPr>
          <p:cNvPr id="8" name="Target Tracking by AOSSCI X-Swift Electric VTOL Fixed Wing UAV-Drone">
            <a:hlinkClick r:id="" action="ppaction://media"/>
          </p:cNvPr>
          <p:cNvPicPr>
            <a:picLocks noChangeAspect="1"/>
          </p:cNvPicPr>
          <p:nvPr>
            <a:videoFile r:link="rId1"/>
            <p:extLst>
              <p:ext uri="{DAA4B4D4-6D71-4841-9C94-3DE7FCFB9230}">
                <p14:media xmlns:p14="http://schemas.microsoft.com/office/powerpoint/2010/main" r:embed="rId2">
                  <p14:trim st="3280" end="4483"/>
                </p14:media>
              </p:ext>
            </p:extLst>
          </p:nvPr>
        </p:nvPicPr>
        <p:blipFill>
          <a:blip r:embed="rId6"/>
          <a:stretch>
            <a:fillRect/>
          </a:stretch>
        </p:blipFill>
        <p:spPr>
          <a:xfrm>
            <a:off x="4662593" y="3222334"/>
            <a:ext cx="4315972" cy="2643758"/>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a:blip r:embed="rId7"/>
          <a:stretch>
            <a:fillRect/>
          </a:stretch>
        </p:blipFill>
        <p:spPr>
          <a:xfrm>
            <a:off x="270106" y="4780192"/>
            <a:ext cx="2086156" cy="1610494"/>
          </a:xfrm>
          <a:prstGeom prst="rect">
            <a:avLst/>
          </a:prstGeom>
        </p:spPr>
      </p:pic>
      <p:pic>
        <p:nvPicPr>
          <p:cNvPr id="10" name="图片 9"/>
          <p:cNvPicPr>
            <a:picLocks noChangeAspect="1"/>
          </p:cNvPicPr>
          <p:nvPr/>
        </p:nvPicPr>
        <p:blipFill>
          <a:blip r:embed="rId8"/>
          <a:stretch>
            <a:fillRect/>
          </a:stretch>
        </p:blipFill>
        <p:spPr>
          <a:xfrm>
            <a:off x="2430345" y="4802784"/>
            <a:ext cx="2110724" cy="1587902"/>
          </a:xfrm>
          <a:prstGeom prst="rect">
            <a:avLst/>
          </a:prstGeom>
        </p:spPr>
      </p:pic>
    </p:spTree>
    <p:extLst>
      <p:ext uri="{BB962C8B-B14F-4D97-AF65-F5344CB8AC3E}">
        <p14:creationId xmlns:p14="http://schemas.microsoft.com/office/powerpoint/2010/main" val="500210984"/>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extLst mod="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圆角矩形 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视频目标识别追踪领域关键问题</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11"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视频目标识别追踪</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12" name="圆角矩形 11"/>
          <p:cNvSpPr/>
          <p:nvPr/>
        </p:nvSpPr>
        <p:spPr>
          <a:xfrm>
            <a:off x="611560" y="1387662"/>
            <a:ext cx="8067404" cy="864097"/>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目标跟踪的面临的挑战：</a:t>
            </a:r>
            <a:r>
              <a:rPr lang="zh-CN" altLang="en-US"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目标外观变化、光照变化、目标尺度变化、遮挡与移出视野等。</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13" name="组合 12"/>
          <p:cNvGrpSpPr/>
          <p:nvPr/>
        </p:nvGrpSpPr>
        <p:grpSpPr>
          <a:xfrm>
            <a:off x="539552" y="2369984"/>
            <a:ext cx="8424936" cy="2113776"/>
            <a:chOff x="539552" y="2369984"/>
            <a:chExt cx="8424936" cy="2113776"/>
          </a:xfrm>
        </p:grpSpPr>
        <p:grpSp>
          <p:nvGrpSpPr>
            <p:cNvPr id="14" name="组合 13"/>
            <p:cNvGrpSpPr/>
            <p:nvPr/>
          </p:nvGrpSpPr>
          <p:grpSpPr>
            <a:xfrm>
              <a:off x="539552" y="2369984"/>
              <a:ext cx="8424936" cy="2113776"/>
              <a:chOff x="539552" y="2369984"/>
              <a:chExt cx="8283694" cy="1915935"/>
            </a:xfrm>
          </p:grpSpPr>
          <p:pic>
            <p:nvPicPr>
              <p:cNvPr id="20" name="图片 19"/>
              <p:cNvPicPr>
                <a:picLocks noChangeAspect="1"/>
              </p:cNvPicPr>
              <p:nvPr/>
            </p:nvPicPr>
            <p:blipFill>
              <a:blip r:embed="rId2"/>
              <a:stretch>
                <a:fillRect/>
              </a:stretch>
            </p:blipFill>
            <p:spPr>
              <a:xfrm>
                <a:off x="4499992" y="2369984"/>
                <a:ext cx="4323254" cy="1491064"/>
              </a:xfrm>
              <a:prstGeom prst="rect">
                <a:avLst/>
              </a:prstGeom>
            </p:spPr>
          </p:pic>
          <p:pic>
            <p:nvPicPr>
              <p:cNvPr id="21" name="图片 20"/>
              <p:cNvPicPr>
                <a:picLocks noChangeAspect="1"/>
              </p:cNvPicPr>
              <p:nvPr/>
            </p:nvPicPr>
            <p:blipFill>
              <a:blip r:embed="rId3"/>
              <a:stretch>
                <a:fillRect/>
              </a:stretch>
            </p:blipFill>
            <p:spPr>
              <a:xfrm>
                <a:off x="539552" y="2447911"/>
                <a:ext cx="4184848" cy="1341129"/>
              </a:xfrm>
              <a:prstGeom prst="rect">
                <a:avLst/>
              </a:prstGeom>
            </p:spPr>
          </p:pic>
          <p:pic>
            <p:nvPicPr>
              <p:cNvPr id="22" name="图片 21"/>
              <p:cNvPicPr>
                <a:picLocks noChangeAspect="1"/>
              </p:cNvPicPr>
              <p:nvPr/>
            </p:nvPicPr>
            <p:blipFill>
              <a:blip r:embed="rId4"/>
              <a:stretch>
                <a:fillRect/>
              </a:stretch>
            </p:blipFill>
            <p:spPr>
              <a:xfrm>
                <a:off x="792834" y="3600119"/>
                <a:ext cx="7704856" cy="685800"/>
              </a:xfrm>
              <a:prstGeom prst="rect">
                <a:avLst/>
              </a:prstGeom>
            </p:spPr>
          </p:pic>
        </p:grpSp>
        <p:sp>
          <p:nvSpPr>
            <p:cNvPr id="16" name="矩形 15"/>
            <p:cNvSpPr/>
            <p:nvPr/>
          </p:nvSpPr>
          <p:spPr>
            <a:xfrm>
              <a:off x="1115616" y="3647230"/>
              <a:ext cx="1107996" cy="369332"/>
            </a:xfrm>
            <a:prstGeom prst="rect">
              <a:avLst/>
            </a:prstGeom>
          </p:spPr>
          <p:txBody>
            <a:bodyPr wrap="none">
              <a:spAutoFit/>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外观变化</a:t>
              </a:r>
              <a:endParaRPr lang="zh-CN" altLang="en-US" dirty="0"/>
            </a:p>
          </p:txBody>
        </p:sp>
        <p:sp>
          <p:nvSpPr>
            <p:cNvPr id="17" name="矩形 16"/>
            <p:cNvSpPr/>
            <p:nvPr/>
          </p:nvSpPr>
          <p:spPr>
            <a:xfrm>
              <a:off x="3128417" y="3647230"/>
              <a:ext cx="1107996" cy="369332"/>
            </a:xfrm>
            <a:prstGeom prst="rect">
              <a:avLst/>
            </a:prstGeom>
          </p:spPr>
          <p:txBody>
            <a:bodyPr wrap="none">
              <a:spAutoFit/>
            </a:bodyPr>
            <a:lstStyle/>
            <a:p>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光照变化</a:t>
              </a:r>
              <a:endParaRPr lang="zh-CN" altLang="en-US" dirty="0"/>
            </a:p>
          </p:txBody>
        </p:sp>
        <p:sp>
          <p:nvSpPr>
            <p:cNvPr id="18" name="矩形 17"/>
            <p:cNvSpPr/>
            <p:nvPr/>
          </p:nvSpPr>
          <p:spPr>
            <a:xfrm>
              <a:off x="5146561" y="3645024"/>
              <a:ext cx="1107996" cy="369332"/>
            </a:xfrm>
            <a:prstGeom prst="rect">
              <a:avLst/>
            </a:prstGeom>
          </p:spPr>
          <p:txBody>
            <a:bodyPr wrap="none">
              <a:spAutoFit/>
            </a:bodyPr>
            <a:lstStyle/>
            <a:p>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尺度变化</a:t>
              </a:r>
              <a:endParaRPr lang="zh-CN" altLang="en-US" dirty="0"/>
            </a:p>
          </p:txBody>
        </p:sp>
        <p:sp>
          <p:nvSpPr>
            <p:cNvPr id="19" name="矩形 18"/>
            <p:cNvSpPr/>
            <p:nvPr/>
          </p:nvSpPr>
          <p:spPr>
            <a:xfrm>
              <a:off x="7452320" y="3645024"/>
              <a:ext cx="646331" cy="369332"/>
            </a:xfrm>
            <a:prstGeom prst="rect">
              <a:avLst/>
            </a:prstGeom>
          </p:spPr>
          <p:txBody>
            <a:bodyPr wrap="none">
              <a:spAutoFit/>
            </a:bodyPr>
            <a:lstStyle/>
            <a:p>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遮挡</a:t>
              </a:r>
              <a:endParaRPr lang="zh-CN" altLang="en-US" dirty="0"/>
            </a:p>
          </p:txBody>
        </p:sp>
      </p:grpSp>
      <p:sp>
        <p:nvSpPr>
          <p:cNvPr id="23" name="圆角矩形 22"/>
          <p:cNvSpPr/>
          <p:nvPr/>
        </p:nvSpPr>
        <p:spPr>
          <a:xfrm>
            <a:off x="612044" y="4449959"/>
            <a:ext cx="3168352" cy="1540344"/>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目标跟踪的基本流程：</a:t>
            </a:r>
            <a:r>
              <a:rPr lang="zh-CN" altLang="en-US"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运动模型、特征模型、观测模型和在线更新。</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4" name="组合 23"/>
          <p:cNvGrpSpPr/>
          <p:nvPr/>
        </p:nvGrpSpPr>
        <p:grpSpPr>
          <a:xfrm>
            <a:off x="3780396" y="4219215"/>
            <a:ext cx="5363604" cy="2179186"/>
            <a:chOff x="3354811" y="4293096"/>
            <a:chExt cx="5681685" cy="2179186"/>
          </a:xfrm>
        </p:grpSpPr>
        <p:pic>
          <p:nvPicPr>
            <p:cNvPr id="25" name="图片 24"/>
            <p:cNvPicPr>
              <a:picLocks noChangeAspect="1"/>
            </p:cNvPicPr>
            <p:nvPr/>
          </p:nvPicPr>
          <p:blipFill>
            <a:blip r:embed="rId5"/>
            <a:stretch>
              <a:fillRect/>
            </a:stretch>
          </p:blipFill>
          <p:spPr>
            <a:xfrm>
              <a:off x="3354811" y="4293096"/>
              <a:ext cx="5681685" cy="2179186"/>
            </a:xfrm>
            <a:prstGeom prst="rect">
              <a:avLst/>
            </a:prstGeom>
          </p:spPr>
        </p:pic>
        <p:pic>
          <p:nvPicPr>
            <p:cNvPr id="26" name="图片 25"/>
            <p:cNvPicPr>
              <a:picLocks noChangeAspect="1"/>
            </p:cNvPicPr>
            <p:nvPr/>
          </p:nvPicPr>
          <p:blipFill>
            <a:blip r:embed="rId6"/>
            <a:stretch>
              <a:fillRect/>
            </a:stretch>
          </p:blipFill>
          <p:spPr>
            <a:xfrm>
              <a:off x="4829254" y="6021288"/>
              <a:ext cx="2623066" cy="450994"/>
            </a:xfrm>
            <a:prstGeom prst="rect">
              <a:avLst/>
            </a:prstGeom>
          </p:spPr>
        </p:pic>
      </p:grpSp>
    </p:spTree>
    <p:extLst>
      <p:ext uri="{BB962C8B-B14F-4D97-AF65-F5344CB8AC3E}">
        <p14:creationId xmlns:p14="http://schemas.microsoft.com/office/powerpoint/2010/main" val="2102523563"/>
      </p:ext>
    </p:extLst>
  </p:cSld>
  <p:clrMapOvr>
    <a:masterClrMapping/>
  </p:clrMapOvr>
  <p:transition spd="slow"/>
  <p:timing>
    <p:tnLst>
      <p:par>
        <p:cTn id="1" dur="indefinite" restart="never" nodeType="tmRoot"/>
      </p:par>
    </p:tnLst>
  </p:timing>
  <p:extLst mod="1"/>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视频目标识别追踪</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5" name="圆角矩形 4"/>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视频目标识别追踪研究思路</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3"/>
          <a:stretch>
            <a:fillRect/>
          </a:stretch>
        </p:blipFill>
        <p:spPr>
          <a:xfrm>
            <a:off x="221986" y="2204864"/>
            <a:ext cx="8670493" cy="3528392"/>
          </a:xfrm>
          <a:prstGeom prst="rect">
            <a:avLst/>
          </a:prstGeom>
        </p:spPr>
      </p:pic>
      <p:sp>
        <p:nvSpPr>
          <p:cNvPr id="7" name="圆角矩形 6"/>
          <p:cNvSpPr/>
          <p:nvPr/>
        </p:nvSpPr>
        <p:spPr>
          <a:xfrm>
            <a:off x="221986" y="1268760"/>
            <a:ext cx="8600993" cy="864097"/>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lvl="0" indent="-285750" algn="just">
              <a:lnSpc>
                <a:spcPct val="120000"/>
              </a:lnSpc>
              <a:buFont typeface="Wingdings" panose="05000000000000000000" pitchFamily="2" charset="2"/>
              <a:buChar char="l"/>
            </a:pPr>
            <a:r>
              <a:rPr lang="zh-CN" altLang="en-US"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利用离线训练的深度卷积神经网络构建目标的特征模型</a:t>
            </a:r>
            <a:endPar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lvl="0" indent="-285750" algn="just">
              <a:lnSpc>
                <a:spcPct val="120000"/>
              </a:lnSpc>
              <a:buFont typeface="Wingdings" panose="05000000000000000000" pitchFamily="2" charset="2"/>
              <a:buChar char="l"/>
            </a:pPr>
            <a:r>
              <a:rPr lang="zh-CN" altLang="en-US"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提出一种尺度自适应粒子滤波器对目标进行跟踪</a:t>
            </a:r>
            <a:endParaRPr lang="zh-CN" altLang="en-US" dirty="0">
              <a:solidFill>
                <a:schemeClr val="tx1"/>
              </a:solidFill>
              <a:latin typeface="Times New Roman" panose="02020603050405020304" pitchFamily="18" charset="0"/>
              <a:ea typeface="华文中宋" panose="02010600040101010101" pitchFamily="2" charset="-122"/>
            </a:endParaRPr>
          </a:p>
        </p:txBody>
      </p:sp>
      <p:sp>
        <p:nvSpPr>
          <p:cNvPr id="8" name="矩形 7"/>
          <p:cNvSpPr/>
          <p:nvPr/>
        </p:nvSpPr>
        <p:spPr>
          <a:xfrm>
            <a:off x="221986" y="5517232"/>
            <a:ext cx="9518062" cy="253916"/>
          </a:xfrm>
          <a:prstGeom prst="rect">
            <a:avLst/>
          </a:prstGeom>
        </p:spPr>
        <p:txBody>
          <a:bodyPr wrap="square">
            <a:spAutoFit/>
          </a:bodyPr>
          <a:lstStyle/>
          <a:p>
            <a:endParaRPr lang="x-none" altLang="zh-CN" sz="1050" dirty="0">
              <a:solidFill>
                <a:srgbClr val="000000"/>
              </a:solidFill>
              <a:latin typeface="+mn-ea"/>
            </a:endParaRPr>
          </a:p>
        </p:txBody>
      </p:sp>
      <p:sp>
        <p:nvSpPr>
          <p:cNvPr id="10" name="文本框 9"/>
          <p:cNvSpPr txBox="1"/>
          <p:nvPr/>
        </p:nvSpPr>
        <p:spPr>
          <a:xfrm>
            <a:off x="107662" y="5977299"/>
            <a:ext cx="8829642" cy="400110"/>
          </a:xfrm>
          <a:prstGeom prst="rect">
            <a:avLst/>
          </a:prstGeom>
          <a:noFill/>
          <a:ln w="12700">
            <a:solidFill>
              <a:srgbClr val="FF0000"/>
            </a:solidFill>
          </a:ln>
        </p:spPr>
        <p:txBody>
          <a:bodyPr wrap="square" rtlCol="0">
            <a:spAutoFit/>
          </a:bodyPr>
          <a:lstStyle/>
          <a:p>
            <a:pPr algn="just"/>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[1] Tang </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Y, Liu Y, </a:t>
            </a:r>
            <a:r>
              <a:rPr lang="en-US" altLang="zh-CN" sz="1000" b="1" dirty="0">
                <a:latin typeface="Times New Roman" panose="02020603050405020304" pitchFamily="18" charset="0"/>
                <a:ea typeface="华文中宋" panose="02010600040101010101" pitchFamily="2" charset="-122"/>
                <a:cs typeface="Times New Roman" panose="02020603050405020304" pitchFamily="18" charset="0"/>
              </a:rPr>
              <a:t>Huang </a:t>
            </a:r>
            <a:r>
              <a:rPr lang="en-US" altLang="zh-CN" sz="1000" b="1" dirty="0" smtClean="0">
                <a:latin typeface="Times New Roman" panose="02020603050405020304" pitchFamily="18" charset="0"/>
                <a:ea typeface="华文中宋" panose="02010600040101010101" pitchFamily="2" charset="-122"/>
                <a:cs typeface="Times New Roman" panose="02020603050405020304" pitchFamily="18" charset="0"/>
              </a:rPr>
              <a:t>H</a:t>
            </a:r>
            <a:r>
              <a:rPr lang="zh-CN" altLang="en-US" sz="1000" b="1"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000" b="1" dirty="0" smtClean="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et al. A Scale-Adaptive Particle Filter Tracking Algorithm Based on Offline Trained Multi-Domain Deep Network[J]. </a:t>
            </a:r>
            <a:r>
              <a:rPr lang="en-US" altLang="zh-CN" sz="1000" i="1" dirty="0">
                <a:latin typeface="Times New Roman" panose="02020603050405020304" pitchFamily="18" charset="0"/>
                <a:ea typeface="华文中宋" panose="02010600040101010101" pitchFamily="2" charset="-122"/>
                <a:cs typeface="Times New Roman" panose="02020603050405020304" pitchFamily="18" charset="0"/>
              </a:rPr>
              <a:t>IEEE Access</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 2020, PP(99):1-1. (</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中科院二区，</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IF</a:t>
            </a:r>
            <a:r>
              <a:rPr lang="zh-CN" altLang="en-US" sz="1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000" dirty="0">
                <a:latin typeface="Times New Roman" panose="02020603050405020304" pitchFamily="18" charset="0"/>
                <a:ea typeface="华文中宋" panose="02010600040101010101" pitchFamily="2" charset="-122"/>
                <a:cs typeface="Times New Roman" panose="02020603050405020304" pitchFamily="18" charset="0"/>
              </a:rPr>
              <a:t>4.076</a:t>
            </a:r>
            <a:r>
              <a:rPr lang="en-US" altLang="zh-CN" sz="10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0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9907495"/>
      </p:ext>
    </p:extLst>
  </p:cSld>
  <p:clrMapOvr>
    <a:masterClrMapping/>
  </p:clrMapOvr>
  <p:transition spd="slow"/>
  <p:timing>
    <p:tnLst>
      <p:par>
        <p:cTn id="1" dur="indefinite" restart="never" nodeType="tmRoot"/>
      </p:par>
    </p:tnLst>
  </p:timing>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高分辨率</a:t>
            </a:r>
            <a:r>
              <a:rPr lang="zh-CN" altLang="en-US" sz="2000" b="1" dirty="0" smtClean="0">
                <a:solidFill>
                  <a:schemeClr val="bg1"/>
                </a:solidFill>
                <a:latin typeface="华文中宋" panose="02010600040101010101" pitchFamily="2" charset="-122"/>
                <a:ea typeface="华文中宋" panose="02010600040101010101" pitchFamily="2" charset="-122"/>
              </a:rPr>
              <a:t>遥感场景分类研究</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4" name="圆角矩形 3"/>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视频目标识别追踪实验结果</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11"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C00000"/>
                </a:solidFill>
                <a:latin typeface="Calibri" panose="020F0502020204030204"/>
                <a:ea typeface="Microsoft YaHei" pitchFamily="34" charset="-122"/>
                <a:sym typeface="Arial" pitchFamily="34" charset="0"/>
              </a:rPr>
              <a:t>主要研究</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工作：</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视频目标识别追踪</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5" name="圆角矩形 4"/>
          <p:cNvSpPr/>
          <p:nvPr/>
        </p:nvSpPr>
        <p:spPr>
          <a:xfrm>
            <a:off x="172469" y="1218534"/>
            <a:ext cx="4350014" cy="977948"/>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lvl="0" indent="-285750" algn="just">
              <a:lnSpc>
                <a:spcPct val="120000"/>
              </a:lnSpc>
              <a:buFont typeface="Wingdings" panose="05000000000000000000" pitchFamily="2" charset="2"/>
              <a:buChar char="l"/>
            </a:pPr>
            <a:r>
              <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OTB-100</a:t>
            </a:r>
            <a:r>
              <a:rPr lang="zh-CN" altLang="en-US"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数据集</a:t>
            </a:r>
            <a:endParaRPr lang="en-US" altLang="zh-CN" b="1"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lvl="0" indent="-285750" algn="just">
              <a:lnSpc>
                <a:spcPct val="120000"/>
              </a:lnSpc>
              <a:buFont typeface="Wingdings" panose="05000000000000000000" pitchFamily="2" charset="2"/>
              <a:buChar char="l"/>
            </a:pPr>
            <a:r>
              <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UAV123</a:t>
            </a:r>
            <a:r>
              <a:rPr lang="zh-CN" altLang="en-US"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数据集</a:t>
            </a:r>
            <a:endPar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lvl="0" indent="-285750" algn="just">
              <a:lnSpc>
                <a:spcPct val="120000"/>
              </a:lnSpc>
              <a:buFont typeface="Wingdings" panose="05000000000000000000" pitchFamily="2" charset="2"/>
              <a:buChar char="l"/>
            </a:pPr>
            <a:r>
              <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LASOT</a:t>
            </a:r>
            <a:r>
              <a:rPr lang="zh-CN" altLang="en-US"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数据集</a:t>
            </a:r>
            <a:endParaRPr lang="en-US" altLang="zh-CN" b="1" dirty="0" smtClean="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221986" y="5517232"/>
            <a:ext cx="9518062" cy="253916"/>
          </a:xfrm>
          <a:prstGeom prst="rect">
            <a:avLst/>
          </a:prstGeom>
        </p:spPr>
        <p:txBody>
          <a:bodyPr wrap="square">
            <a:spAutoFit/>
          </a:bodyPr>
          <a:lstStyle/>
          <a:p>
            <a:endParaRPr lang="x-none" altLang="zh-CN" sz="1050" dirty="0">
              <a:solidFill>
                <a:srgbClr val="000000"/>
              </a:solidFill>
              <a:latin typeface="+mn-ea"/>
            </a:endParaRPr>
          </a:p>
        </p:txBody>
      </p:sp>
      <p:sp>
        <p:nvSpPr>
          <p:cNvPr id="7" name="矩形 6"/>
          <p:cNvSpPr/>
          <p:nvPr/>
        </p:nvSpPr>
        <p:spPr>
          <a:xfrm>
            <a:off x="1268341" y="6162122"/>
            <a:ext cx="2685351" cy="369332"/>
          </a:xfrm>
          <a:prstGeom prst="rect">
            <a:avLst/>
          </a:prstGeom>
        </p:spPr>
        <p:txBody>
          <a:bodyPr wrap="none">
            <a:spAutoFit/>
          </a:bodyPr>
          <a:lstStyle/>
          <a:p>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OTB-100</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数据集效果对比</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4928811" y="3140968"/>
            <a:ext cx="3888433" cy="1519535"/>
          </a:xfrm>
          <a:prstGeom prst="rect">
            <a:avLst/>
          </a:prstGeom>
        </p:spPr>
      </p:pic>
      <p:pic>
        <p:nvPicPr>
          <p:cNvPr id="9" name="图片 8"/>
          <p:cNvPicPr>
            <a:picLocks noChangeAspect="1"/>
          </p:cNvPicPr>
          <p:nvPr/>
        </p:nvPicPr>
        <p:blipFill>
          <a:blip r:embed="rId3"/>
          <a:stretch>
            <a:fillRect/>
          </a:stretch>
        </p:blipFill>
        <p:spPr>
          <a:xfrm>
            <a:off x="259142" y="2316385"/>
            <a:ext cx="4432115" cy="3810479"/>
          </a:xfrm>
          <a:prstGeom prst="rect">
            <a:avLst/>
          </a:prstGeom>
        </p:spPr>
      </p:pic>
      <p:pic>
        <p:nvPicPr>
          <p:cNvPr id="10" name="图片 9"/>
          <p:cNvPicPr>
            <a:picLocks noChangeAspect="1"/>
          </p:cNvPicPr>
          <p:nvPr/>
        </p:nvPicPr>
        <p:blipFill>
          <a:blip r:embed="rId4"/>
          <a:stretch>
            <a:fillRect/>
          </a:stretch>
        </p:blipFill>
        <p:spPr>
          <a:xfrm>
            <a:off x="4860032" y="1298925"/>
            <a:ext cx="3962948" cy="1617949"/>
          </a:xfrm>
          <a:prstGeom prst="rect">
            <a:avLst/>
          </a:prstGeom>
        </p:spPr>
      </p:pic>
      <p:pic>
        <p:nvPicPr>
          <p:cNvPr id="12" name="图片 11"/>
          <p:cNvPicPr>
            <a:picLocks noChangeAspect="1"/>
          </p:cNvPicPr>
          <p:nvPr/>
        </p:nvPicPr>
        <p:blipFill>
          <a:blip r:embed="rId5"/>
          <a:stretch>
            <a:fillRect/>
          </a:stretch>
        </p:blipFill>
        <p:spPr>
          <a:xfrm>
            <a:off x="4983649" y="4869160"/>
            <a:ext cx="3837002" cy="1409699"/>
          </a:xfrm>
          <a:prstGeom prst="rect">
            <a:avLst/>
          </a:prstGeom>
        </p:spPr>
      </p:pic>
      <p:sp>
        <p:nvSpPr>
          <p:cNvPr id="13" name="矩形 12"/>
          <p:cNvSpPr/>
          <p:nvPr/>
        </p:nvSpPr>
        <p:spPr>
          <a:xfrm>
            <a:off x="4643366" y="2852936"/>
            <a:ext cx="4711546" cy="387798"/>
          </a:xfrm>
          <a:prstGeom prst="rect">
            <a:avLst/>
          </a:prstGeom>
        </p:spPr>
        <p:txBody>
          <a:bodyPr wrap="none">
            <a:spAutoFit/>
          </a:bodyPr>
          <a:lstStyle/>
          <a:p>
            <a:pPr lvl="0" algn="just">
              <a:lnSpc>
                <a:spcPct val="120000"/>
              </a:lnSpc>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OTB-100</a:t>
            </a:r>
            <a:r>
              <a:rPr lang="zh-CN" altLang="en-US" sz="1600" b="1" dirty="0">
                <a:latin typeface="Times New Roman" panose="02020603050405020304" pitchFamily="18" charset="0"/>
                <a:ea typeface="华文中宋" panose="02010600040101010101" pitchFamily="2" charset="-122"/>
                <a:cs typeface="Times New Roman" panose="02020603050405020304" pitchFamily="18" charset="0"/>
              </a:rPr>
              <a:t>数据</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集精确度和成功率对比（</a:t>
            </a:r>
            <a:r>
              <a:rPr lang="en-US" altLang="zh-CN" sz="16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MDSPF</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矩形 13"/>
          <p:cNvSpPr/>
          <p:nvPr/>
        </p:nvSpPr>
        <p:spPr>
          <a:xfrm>
            <a:off x="4733321" y="4581128"/>
            <a:ext cx="4629794" cy="387798"/>
          </a:xfrm>
          <a:prstGeom prst="rect">
            <a:avLst/>
          </a:prstGeom>
        </p:spPr>
        <p:txBody>
          <a:bodyPr wrap="none">
            <a:spAutoFit/>
          </a:bodyPr>
          <a:lstStyle/>
          <a:p>
            <a:pPr lvl="0" algn="just">
              <a:lnSpc>
                <a:spcPct val="120000"/>
              </a:lnSpc>
            </a:pPr>
            <a:r>
              <a:rPr lang="en-US" altLang="zh-CN" sz="1600" b="1" dirty="0" smtClean="0">
                <a:latin typeface="Times New Roman" panose="02020603050405020304" pitchFamily="18" charset="0"/>
                <a:ea typeface="华文中宋" panose="02010600040101010101" pitchFamily="2" charset="-122"/>
                <a:cs typeface="Times New Roman" panose="02020603050405020304" pitchFamily="18" charset="0"/>
              </a:rPr>
              <a:t>UAV123</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数据集精确度和成功率对比（</a:t>
            </a:r>
            <a:r>
              <a:rPr lang="en-US" altLang="zh-CN" sz="16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MDSPF</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矩形 14"/>
          <p:cNvSpPr/>
          <p:nvPr/>
        </p:nvSpPr>
        <p:spPr>
          <a:xfrm>
            <a:off x="4850293" y="6176349"/>
            <a:ext cx="4456669" cy="387798"/>
          </a:xfrm>
          <a:prstGeom prst="rect">
            <a:avLst/>
          </a:prstGeom>
        </p:spPr>
        <p:txBody>
          <a:bodyPr wrap="none">
            <a:spAutoFit/>
          </a:bodyPr>
          <a:lstStyle/>
          <a:p>
            <a:pPr lvl="0" algn="just">
              <a:lnSpc>
                <a:spcPct val="120000"/>
              </a:lnSpc>
            </a:pPr>
            <a:r>
              <a:rPr lang="en-US" altLang="zh-CN" sz="1600" b="1" dirty="0" smtClean="0">
                <a:latin typeface="Times New Roman" panose="02020603050405020304" pitchFamily="18" charset="0"/>
                <a:ea typeface="华文中宋" panose="02010600040101010101" pitchFamily="2" charset="-122"/>
                <a:cs typeface="Times New Roman" panose="02020603050405020304" pitchFamily="18" charset="0"/>
              </a:rPr>
              <a:t>LASOT</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数据集精确度和成功率对比（</a:t>
            </a:r>
            <a:r>
              <a:rPr lang="en-US" altLang="zh-CN" sz="16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MDSPF</a:t>
            </a:r>
            <a:r>
              <a:rPr lang="zh-CN" altLang="en-US" sz="16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49064523"/>
      </p:ext>
    </p:extLst>
  </p:cSld>
  <p:clrMapOvr>
    <a:masterClrMapping/>
  </p:clrMapOvr>
  <p:transition spd="slow"/>
  <p:timing>
    <p:tnLst>
      <p:par>
        <p:cTn id="1" dur="indefinite" restart="never" nodeType="tmRoot"/>
      </p:par>
    </p:tnLst>
  </p:timing>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FA54005-E69A-4B52-B479-50572F351742}"/>
              </a:ext>
            </a:extLst>
          </p:cNvPr>
          <p:cNvGrpSpPr/>
          <p:nvPr/>
        </p:nvGrpSpPr>
        <p:grpSpPr>
          <a:xfrm>
            <a:off x="3417888" y="2185540"/>
            <a:ext cx="4990616" cy="647700"/>
            <a:chOff x="3417888" y="2060848"/>
            <a:chExt cx="4427537" cy="647700"/>
          </a:xfrm>
        </p:grpSpPr>
        <p:grpSp>
          <p:nvGrpSpPr>
            <p:cNvPr id="6146" name="组合 4"/>
            <p:cNvGrpSpPr>
              <a:grpSpLocks/>
            </p:cNvGrpSpPr>
            <p:nvPr/>
          </p:nvGrpSpPr>
          <p:grpSpPr bwMode="auto">
            <a:xfrm>
              <a:off x="3417888" y="2060848"/>
              <a:ext cx="792162" cy="647700"/>
              <a:chOff x="2520152" y="1882924"/>
              <a:chExt cx="792000" cy="648000"/>
            </a:xfrm>
          </p:grpSpPr>
          <p:sp>
            <p:nvSpPr>
              <p:cNvPr id="16" name="矩形 15"/>
              <p:cNvSpPr/>
              <p:nvPr/>
            </p:nvSpPr>
            <p:spPr bwMode="auto">
              <a:xfrm>
                <a:off x="2520152" y="1882924"/>
                <a:ext cx="792000" cy="6480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solidFill>
                      <a:sysClr val="windowText" lastClr="000000"/>
                    </a:solid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矩形 16"/>
              <p:cNvSpPr/>
              <p:nvPr/>
            </p:nvSpPr>
            <p:spPr bwMode="auto">
              <a:xfrm>
                <a:off x="2637219" y="1956798"/>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9" name="TextBox 1044"/>
              <p:cNvSpPr txBox="1">
                <a:spLocks noChangeArrowheads="1"/>
              </p:cNvSpPr>
              <p:nvPr/>
            </p:nvSpPr>
            <p:spPr bwMode="auto">
              <a:xfrm>
                <a:off x="2637219" y="2026941"/>
                <a:ext cx="557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一</a:t>
                </a:r>
              </a:p>
            </p:txBody>
          </p:sp>
        </p:grpSp>
        <p:sp>
          <p:nvSpPr>
            <p:cNvPr id="12" name="矩形 11"/>
            <p:cNvSpPr/>
            <p:nvPr/>
          </p:nvSpPr>
          <p:spPr bwMode="auto">
            <a:xfrm>
              <a:off x="4425950" y="2060848"/>
              <a:ext cx="3419475" cy="64770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TextBox 8"/>
            <p:cNvSpPr txBox="1">
              <a:spLocks noChangeArrowheads="1"/>
            </p:cNvSpPr>
            <p:nvPr/>
          </p:nvSpPr>
          <p:spPr bwMode="auto">
            <a:xfrm>
              <a:off x="4497388" y="2152923"/>
              <a:ext cx="32035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dirty="0">
                  <a:solidFill>
                    <a:srgbClr val="1F4E79"/>
                  </a:solidFill>
                  <a:latin typeface="微软雅黑" pitchFamily="34" charset="-122"/>
                  <a:ea typeface="微软雅黑" pitchFamily="34" charset="-122"/>
                </a:rPr>
                <a:t>团队</a:t>
              </a: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基本</a:t>
              </a:r>
              <a:r>
                <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rPr>
                <a:t>情况</a:t>
              </a:r>
            </a:p>
          </p:txBody>
        </p:sp>
      </p:grpSp>
      <p:grpSp>
        <p:nvGrpSpPr>
          <p:cNvPr id="3" name="组合 2">
            <a:extLst>
              <a:ext uri="{FF2B5EF4-FFF2-40B4-BE49-F238E27FC236}">
                <a16:creationId xmlns:a16="http://schemas.microsoft.com/office/drawing/2014/main" id="{7A9C47F7-F7D1-4D3F-A84C-D465A2ADE332}"/>
              </a:ext>
            </a:extLst>
          </p:cNvPr>
          <p:cNvGrpSpPr/>
          <p:nvPr/>
        </p:nvGrpSpPr>
        <p:grpSpPr>
          <a:xfrm>
            <a:off x="3417888" y="3665660"/>
            <a:ext cx="4921042" cy="654050"/>
            <a:chOff x="3417888" y="3062982"/>
            <a:chExt cx="4427537" cy="654050"/>
          </a:xfrm>
        </p:grpSpPr>
        <p:grpSp>
          <p:nvGrpSpPr>
            <p:cNvPr id="6186" name="组合 1"/>
            <p:cNvGrpSpPr>
              <a:grpSpLocks/>
            </p:cNvGrpSpPr>
            <p:nvPr/>
          </p:nvGrpSpPr>
          <p:grpSpPr bwMode="auto">
            <a:xfrm>
              <a:off x="3417888" y="3068409"/>
              <a:ext cx="791897" cy="648623"/>
              <a:chOff x="2520152" y="2781000"/>
              <a:chExt cx="792000" cy="648000"/>
            </a:xfrm>
          </p:grpSpPr>
          <p:sp>
            <p:nvSpPr>
              <p:cNvPr id="25" name="矩形 24"/>
              <p:cNvSpPr/>
              <p:nvPr/>
            </p:nvSpPr>
            <p:spPr bwMode="auto">
              <a:xfrm>
                <a:off x="2520152" y="2780336"/>
                <a:ext cx="792265" cy="648664"/>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p:cNvSpPr/>
              <p:nvPr/>
            </p:nvSpPr>
            <p:spPr bwMode="auto">
              <a:xfrm>
                <a:off x="2637219" y="2854874"/>
                <a:ext cx="557550" cy="495504"/>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94" name="TextBox 1044"/>
              <p:cNvSpPr txBox="1">
                <a:spLocks noChangeArrowheads="1"/>
              </p:cNvSpPr>
              <p:nvPr/>
            </p:nvSpPr>
            <p:spPr bwMode="auto">
              <a:xfrm>
                <a:off x="2649922" y="2922862"/>
                <a:ext cx="5222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二</a:t>
                </a:r>
              </a:p>
            </p:txBody>
          </p:sp>
        </p:grpSp>
        <p:grpSp>
          <p:nvGrpSpPr>
            <p:cNvPr id="6187" name="组合 2"/>
            <p:cNvGrpSpPr>
              <a:grpSpLocks/>
            </p:cNvGrpSpPr>
            <p:nvPr/>
          </p:nvGrpSpPr>
          <p:grpSpPr bwMode="auto">
            <a:xfrm>
              <a:off x="4425869" y="3062982"/>
              <a:ext cx="3419556" cy="648623"/>
              <a:chOff x="3528264" y="2775578"/>
              <a:chExt cx="3420000" cy="648000"/>
            </a:xfrm>
          </p:grpSpPr>
          <p:sp>
            <p:nvSpPr>
              <p:cNvPr id="21" name="矩形 20"/>
              <p:cNvSpPr/>
              <p:nvPr/>
            </p:nvSpPr>
            <p:spPr bwMode="auto">
              <a:xfrm>
                <a:off x="3528345" y="2775578"/>
                <a:ext cx="3419919" cy="648663"/>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89" name="TextBox 8"/>
              <p:cNvSpPr txBox="1">
                <a:spLocks noChangeArrowheads="1"/>
              </p:cNvSpPr>
              <p:nvPr/>
            </p:nvSpPr>
            <p:spPr bwMode="auto">
              <a:xfrm>
                <a:off x="3635896" y="2856228"/>
                <a:ext cx="320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1" lang="zh-CN" altLang="en-US" sz="2600" b="1" i="0" u="none" strike="noStrike" kern="1200" cap="none" spc="0" normalizeH="0" baseline="0" noProof="0" dirty="0" smtClean="0">
                    <a:ln>
                      <a:noFill/>
                    </a:ln>
                    <a:solidFill>
                      <a:srgbClr val="1F4E79"/>
                    </a:solidFill>
                    <a:effectLst/>
                    <a:uLnTx/>
                    <a:uFillTx/>
                    <a:latin typeface="微软雅黑" pitchFamily="34" charset="-122"/>
                    <a:ea typeface="微软雅黑" pitchFamily="34" charset="-122"/>
                    <a:cs typeface="+mn-cs"/>
                  </a:rPr>
                  <a:t>重点研究工作</a:t>
                </a:r>
                <a:endParaRPr kumimoji="1" lang="zh-CN" altLang="en-US" sz="2600" b="1" i="0" u="none" strike="noStrike" kern="1200" cap="none" spc="0" normalizeH="0" baseline="0" noProof="0" dirty="0">
                  <a:ln>
                    <a:noFill/>
                  </a:ln>
                  <a:solidFill>
                    <a:srgbClr val="1F4E79"/>
                  </a:solidFill>
                  <a:effectLst/>
                  <a:uLnTx/>
                  <a:uFillTx/>
                  <a:latin typeface="微软雅黑" pitchFamily="34" charset="-122"/>
                  <a:ea typeface="微软雅黑" pitchFamily="34" charset="-122"/>
                  <a:cs typeface="+mn-cs"/>
                </a:endParaRPr>
              </a:p>
            </p:txBody>
          </p:sp>
        </p:grpSp>
      </p:grpSp>
      <p:grpSp>
        <p:nvGrpSpPr>
          <p:cNvPr id="4" name="组合 3">
            <a:extLst>
              <a:ext uri="{FF2B5EF4-FFF2-40B4-BE49-F238E27FC236}">
                <a16:creationId xmlns:a16="http://schemas.microsoft.com/office/drawing/2014/main" id="{F8B5570C-8BA4-4CB2-8713-F3ED77DAD8E0}"/>
              </a:ext>
            </a:extLst>
          </p:cNvPr>
          <p:cNvGrpSpPr/>
          <p:nvPr/>
        </p:nvGrpSpPr>
        <p:grpSpPr>
          <a:xfrm>
            <a:off x="3417888" y="5146995"/>
            <a:ext cx="4921042" cy="658813"/>
            <a:chOff x="3417888" y="4066331"/>
            <a:chExt cx="4427537" cy="658813"/>
          </a:xfrm>
        </p:grpSpPr>
        <p:grpSp>
          <p:nvGrpSpPr>
            <p:cNvPr id="6176" name="组合 1048"/>
            <p:cNvGrpSpPr>
              <a:grpSpLocks/>
            </p:cNvGrpSpPr>
            <p:nvPr/>
          </p:nvGrpSpPr>
          <p:grpSpPr bwMode="auto">
            <a:xfrm>
              <a:off x="3417888" y="4077173"/>
              <a:ext cx="791897" cy="647971"/>
              <a:chOff x="1509451" y="1762849"/>
              <a:chExt cx="431135" cy="396917"/>
            </a:xfrm>
          </p:grpSpPr>
          <p:grpSp>
            <p:nvGrpSpPr>
              <p:cNvPr id="6180" name="组合 1037"/>
              <p:cNvGrpSpPr>
                <a:grpSpLocks/>
              </p:cNvGrpSpPr>
              <p:nvPr/>
            </p:nvGrpSpPr>
            <p:grpSpPr bwMode="auto">
              <a:xfrm>
                <a:off x="1509451" y="1762849"/>
                <a:ext cx="431135" cy="396917"/>
                <a:chOff x="789371" y="1464872"/>
                <a:chExt cx="431135" cy="396917"/>
              </a:xfrm>
            </p:grpSpPr>
            <p:sp>
              <p:nvSpPr>
                <p:cNvPr id="34" name="矩形 33"/>
                <p:cNvSpPr/>
                <p:nvPr/>
              </p:nvSpPr>
              <p:spPr>
                <a:xfrm>
                  <a:off x="789371" y="1465038"/>
                  <a:ext cx="431279" cy="396751"/>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矩形 34"/>
                <p:cNvSpPr/>
                <p:nvPr/>
              </p:nvSpPr>
              <p:spPr>
                <a:xfrm>
                  <a:off x="853098" y="1510122"/>
                  <a:ext cx="303509" cy="303509"/>
                </a:xfrm>
                <a:prstGeom prst="rect">
                  <a:avLst/>
                </a:prstGeom>
                <a:solidFill>
                  <a:schemeClr val="accent1">
                    <a:lumMod val="75000"/>
                  </a:schemeClr>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0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6181" name="TextBox 1044"/>
              <p:cNvSpPr txBox="1">
                <a:spLocks noChangeArrowheads="1"/>
              </p:cNvSpPr>
              <p:nvPr/>
            </p:nvSpPr>
            <p:spPr bwMode="auto">
              <a:xfrm>
                <a:off x="1582888" y="1839729"/>
                <a:ext cx="293799" cy="2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三</a:t>
                </a:r>
              </a:p>
            </p:txBody>
          </p:sp>
        </p:grpSp>
        <p:grpSp>
          <p:nvGrpSpPr>
            <p:cNvPr id="6177" name="组合 28"/>
            <p:cNvGrpSpPr>
              <a:grpSpLocks/>
            </p:cNvGrpSpPr>
            <p:nvPr/>
          </p:nvGrpSpPr>
          <p:grpSpPr bwMode="auto">
            <a:xfrm>
              <a:off x="4425869" y="4066331"/>
              <a:ext cx="3419556" cy="647971"/>
              <a:chOff x="1978744" y="3051072"/>
              <a:chExt cx="3627454" cy="507762"/>
            </a:xfrm>
          </p:grpSpPr>
          <p:sp>
            <p:nvSpPr>
              <p:cNvPr id="30" name="矩形 29"/>
              <p:cNvSpPr/>
              <p:nvPr/>
            </p:nvSpPr>
            <p:spPr bwMode="auto">
              <a:xfrm>
                <a:off x="1978830" y="3051072"/>
                <a:ext cx="3627368" cy="507550"/>
              </a:xfrm>
              <a:prstGeom prst="rect">
                <a:avLst/>
              </a:prstGeom>
              <a:noFill/>
              <a:ln w="9525">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2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179" name="TextBox 8"/>
              <p:cNvSpPr txBox="1">
                <a:spLocks noChangeArrowheads="1"/>
              </p:cNvSpPr>
              <p:nvPr/>
            </p:nvSpPr>
            <p:spPr bwMode="auto">
              <a:xfrm>
                <a:off x="2092905" y="3106858"/>
                <a:ext cx="3398351" cy="38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0" algn="dist" eaLnBrk="1" hangingPunct="1">
                  <a:defRPr/>
                </a:pPr>
                <a:r>
                  <a:rPr kumimoji="1" lang="zh-CN" altLang="en-US" sz="2600" b="1" dirty="0" smtClean="0">
                    <a:solidFill>
                      <a:srgbClr val="FF0000"/>
                    </a:solidFill>
                    <a:latin typeface="微软雅黑" pitchFamily="34" charset="-122"/>
                    <a:ea typeface="微软雅黑" pitchFamily="34" charset="-122"/>
                  </a:rPr>
                  <a:t>人才培养介绍</a:t>
                </a:r>
                <a:endParaRPr kumimoji="1" lang="zh-CN" altLang="en-US" sz="2600" b="1" dirty="0">
                  <a:solidFill>
                    <a:srgbClr val="FF0000"/>
                  </a:solidFill>
                  <a:latin typeface="微软雅黑" pitchFamily="34" charset="-122"/>
                  <a:ea typeface="微软雅黑" pitchFamily="34" charset="-122"/>
                </a:endParaRPr>
              </a:p>
            </p:txBody>
          </p:sp>
        </p:grpSp>
      </p:grpSp>
      <p:sp>
        <p:nvSpPr>
          <p:cNvPr id="7" name="矩形 6"/>
          <p:cNvSpPr/>
          <p:nvPr/>
        </p:nvSpPr>
        <p:spPr>
          <a:xfrm>
            <a:off x="3320991" y="260648"/>
            <a:ext cx="2993128"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宋体" pitchFamily="2" charset="-122"/>
                <a:ea typeface="等线" panose="02010600030101010101" pitchFamily="2" charset="-122"/>
                <a:cs typeface="+mn-cs"/>
              </a:rPr>
              <a:t>汇报提纲</a:t>
            </a:r>
          </a:p>
        </p:txBody>
      </p:sp>
      <p:cxnSp>
        <p:nvCxnSpPr>
          <p:cNvPr id="46" name="直接连接符 45"/>
          <p:cNvCxnSpPr/>
          <p:nvPr/>
        </p:nvCxnSpPr>
        <p:spPr>
          <a:xfrm>
            <a:off x="539552" y="1504034"/>
            <a:ext cx="8136000" cy="0"/>
          </a:xfrm>
          <a:prstGeom prst="line">
            <a:avLst/>
          </a:prstGeom>
          <a:ln w="76200">
            <a:solidFill>
              <a:srgbClr val="C00000"/>
            </a:solidFill>
          </a:ln>
          <a:effectLst>
            <a:glow rad="63500">
              <a:schemeClr val="bg1">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pic>
        <p:nvPicPr>
          <p:cNvPr id="36" name="Picture 2" descr="\\Mac\Home\Desktop\cqu-std\nowvi.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 uri="{28A0092B-C50C-407E-A947-70E740481C1C}">
                <a14:useLocalDpi xmlns:a14="http://schemas.microsoft.com/office/drawing/2010/main" val="0"/>
              </a:ext>
            </a:extLst>
          </a:blip>
          <a:srcRect r="67876"/>
          <a:stretch/>
        </p:blipFill>
        <p:spPr bwMode="auto">
          <a:xfrm>
            <a:off x="397040" y="2499215"/>
            <a:ext cx="2709753" cy="266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15811"/>
      </p:ext>
    </p:extLst>
  </p:cSld>
  <p:clrMapOvr>
    <a:masterClrMapping/>
  </p:clrMapOvr>
  <p:transition spd="slow"/>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25" y="1280580"/>
            <a:ext cx="1418431" cy="2115253"/>
          </a:xfrm>
          <a:prstGeom prst="rect">
            <a:avLst/>
          </a:prstGeom>
        </p:spPr>
      </p:pic>
      <p:sp>
        <p:nvSpPr>
          <p:cNvPr id="24" name="矩形 23"/>
          <p:cNvSpPr/>
          <p:nvPr/>
        </p:nvSpPr>
        <p:spPr>
          <a:xfrm>
            <a:off x="1652156" y="1346683"/>
            <a:ext cx="7374149" cy="2031325"/>
          </a:xfrm>
          <a:prstGeom prst="rect">
            <a:avLst/>
          </a:prstGeom>
        </p:spPr>
        <p:txBody>
          <a:bodyPr wrap="square">
            <a:spAutoFit/>
          </a:bodyPr>
          <a:lstStyle/>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黄鸿，教授，博士生</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导师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图像信息处理研究室</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负责人</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重庆大学</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测控技术与仪器系</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主任</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主要</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从事</a:t>
            </a:r>
            <a:r>
              <a:rPr lang="zh-CN" altLang="en-US" sz="21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遥感影像获取及智能化处理、医学图像处理与分析、视频跟踪识别处理、分析仪器研制</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等方面研究。</a:t>
            </a:r>
            <a:endParaRPr lang="en-US" altLang="zh-CN"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矩形 26"/>
          <p:cNvSpPr/>
          <p:nvPr/>
        </p:nvSpPr>
        <p:spPr>
          <a:xfrm>
            <a:off x="-65100" y="786203"/>
            <a:ext cx="2704587" cy="461665"/>
          </a:xfrm>
          <a:prstGeom prst="rect">
            <a:avLst/>
          </a:prstGeom>
        </p:spPr>
        <p:txBody>
          <a:bodyPr wrap="none">
            <a:spAutoFit/>
          </a:bodyPr>
          <a:lstStyle/>
          <a:p>
            <a:pPr marL="285750" lvl="0" indent="-285750" algn="ctr" defTabSz="914400" fontAlgn="base">
              <a:spcBef>
                <a:spcPct val="0"/>
              </a:spcBef>
              <a:spcAft>
                <a:spcPct val="0"/>
              </a:spcAft>
              <a:buClr>
                <a:srgbClr val="FF0000"/>
              </a:buClr>
              <a:buFont typeface="Wingdings" panose="05000000000000000000" pitchFamily="2" charset="2"/>
              <a:buChar char="q"/>
            </a:pPr>
            <a:r>
              <a:rPr lang="en-US" altLang="zh-CN" sz="2400" b="1" dirty="0" smtClean="0">
                <a:latin typeface="Times New Roman" panose="02020603050405020304" pitchFamily="18" charset="0"/>
                <a:ea typeface="微软雅黑" panose="020B0503020204020204" pitchFamily="34" charset="-122"/>
              </a:rPr>
              <a:t> </a:t>
            </a:r>
            <a:r>
              <a:rPr lang="zh-CN" altLang="en-US" sz="2400" b="1" dirty="0" smtClean="0">
                <a:latin typeface="Times New Roman" panose="02020603050405020304" pitchFamily="18" charset="0"/>
                <a:ea typeface="微软雅黑" panose="020B0503020204020204" pitchFamily="34" charset="-122"/>
              </a:rPr>
              <a:t>团队负责人概况</a:t>
            </a:r>
            <a:endParaRPr lang="zh-CN" altLang="zh-CN" sz="2400" b="1" dirty="0">
              <a:latin typeface="Times New Roman" panose="02020603050405020304" pitchFamily="18" charset="0"/>
              <a:ea typeface="微软雅黑" panose="020B0503020204020204" pitchFamily="34" charset="-122"/>
            </a:endParaRPr>
          </a:p>
        </p:txBody>
      </p:sp>
      <p:sp>
        <p:nvSpPr>
          <p:cNvPr id="47" name="矩形 46"/>
          <p:cNvSpPr/>
          <p:nvPr/>
        </p:nvSpPr>
        <p:spPr>
          <a:xfrm>
            <a:off x="55419" y="3395833"/>
            <a:ext cx="9088581" cy="3194721"/>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主持</a:t>
            </a:r>
            <a:r>
              <a:rPr 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参与国家自然科学基金、国家重点研发计划、中国工程院重大咨询项目、重庆市重点产业共性关键技术创新专项重大研发项目等</a:t>
            </a:r>
            <a:r>
              <a:rPr 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30</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余</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项，发表国内外</a:t>
            </a:r>
            <a:r>
              <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SCI</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EI</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等高水平论文五十余篇。</a:t>
            </a:r>
            <a:endPar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国家</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自然科学基金委评审专家，</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重庆市、河北省及武汉市科技</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项目评审专家</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，河北省科技奖励评审专家，重庆市人民防空特聘专家，中国</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科技部与欧洲空间局合作</a:t>
            </a:r>
            <a:r>
              <a:rPr 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龙计划</a:t>
            </a:r>
            <a:r>
              <a:rPr 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组委会委员，</a:t>
            </a:r>
            <a:r>
              <a:rPr lang="en-US" sz="21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hlinkClick r:id="rId3"/>
              </a:rPr>
              <a:t>Frontiers in Oncology</a:t>
            </a:r>
            <a:r>
              <a:rPr lang="en-US" sz="21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期刊副主编。</a:t>
            </a:r>
            <a:endPar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曾获中国</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机械工业科技进步二等奖</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、重庆市</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优秀博士论文指导教师</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、全国</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成像光谱对地观测</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大会最佳报告、</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重庆大学十佳优秀青年</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教师等奖项。</a:t>
            </a:r>
            <a:endParaRPr 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76771155"/>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noProof="0" dirty="0" smtClean="0">
                <a:solidFill>
                  <a:srgbClr val="C00000"/>
                </a:solidFill>
                <a:latin typeface="Calibri" panose="020F0502020204030204"/>
                <a:ea typeface="Microsoft YaHei" pitchFamily="34" charset="-122"/>
                <a:sym typeface="Arial" pitchFamily="34" charset="0"/>
              </a:rPr>
              <a:t>人才培养</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a:t>
            </a:r>
            <a:r>
              <a:rPr lang="zh-CN" altLang="en-US" sz="2800" b="1" noProof="0" dirty="0" smtClean="0">
                <a:solidFill>
                  <a:srgbClr val="4C78C7"/>
                </a:solidFill>
                <a:latin typeface="Calibri" panose="020F0502020204030204"/>
                <a:ea typeface="Microsoft YaHei" pitchFamily="34" charset="-122"/>
                <a:sym typeface="Arial" pitchFamily="34" charset="0"/>
              </a:rPr>
              <a:t>团队</a:t>
            </a:r>
            <a:r>
              <a:rPr kumimoji="0" lang="zh-CN" altLang="en-US" sz="2800" b="1" i="0" u="none" strike="noStrike" kern="1200" cap="none" spc="0" normalizeH="0" baseline="0" noProof="0" dirty="0" smtClean="0">
                <a:ln>
                  <a:noFill/>
                </a:ln>
                <a:solidFill>
                  <a:srgbClr val="4C78C7"/>
                </a:solidFill>
                <a:effectLst/>
                <a:uLnTx/>
                <a:uFillTx/>
                <a:latin typeface="Calibri" panose="020F0502020204030204"/>
                <a:ea typeface="Microsoft YaHei" pitchFamily="34" charset="-122"/>
                <a:cs typeface="+mn-cs"/>
                <a:sym typeface="Arial" pitchFamily="34" charset="0"/>
              </a:rPr>
              <a:t>学生情况简介</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5" name="Text Box 6"/>
          <p:cNvSpPr txBox="1">
            <a:spLocks noChangeArrowheads="1"/>
          </p:cNvSpPr>
          <p:nvPr/>
        </p:nvSpPr>
        <p:spPr bwMode="gray">
          <a:xfrm>
            <a:off x="1613993" y="861163"/>
            <a:ext cx="7086403" cy="1933734"/>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lnSpc>
                <a:spcPct val="130000"/>
              </a:lnSpc>
              <a:defRPr/>
            </a:pPr>
            <a:r>
              <a:rPr lang="zh-CN" altLang="en-US" sz="2000" b="1" dirty="0">
                <a:solidFill>
                  <a:srgbClr val="003399"/>
                </a:solidFill>
                <a:latin typeface="华文中宋" pitchFamily="2" charset="-122"/>
                <a:ea typeface="华文中宋" pitchFamily="2" charset="-122"/>
              </a:rPr>
              <a:t> </a:t>
            </a:r>
            <a:r>
              <a:rPr lang="zh-CN" altLang="en-US" sz="2000" b="1" dirty="0" smtClean="0">
                <a:solidFill>
                  <a:srgbClr val="003399"/>
                </a:solidFill>
                <a:latin typeface="华文中宋" pitchFamily="2" charset="-122"/>
                <a:ea typeface="华文中宋" pitchFamily="2" charset="-122"/>
              </a:rPr>
              <a:t>     </a:t>
            </a:r>
            <a:r>
              <a:rPr lang="zh-CN" altLang="en-US" b="1" dirty="0" smtClean="0">
                <a:solidFill>
                  <a:srgbClr val="003399"/>
                </a:solidFill>
                <a:latin typeface="华文中宋" pitchFamily="2" charset="-122"/>
                <a:ea typeface="华文中宋" pitchFamily="2" charset="-122"/>
              </a:rPr>
              <a:t>图像信息处理研究室自</a:t>
            </a:r>
            <a:r>
              <a:rPr lang="en-US" altLang="zh-CN" b="1" dirty="0" smtClean="0">
                <a:solidFill>
                  <a:srgbClr val="003399"/>
                </a:solidFill>
                <a:latin typeface="华文中宋" pitchFamily="2" charset="-122"/>
                <a:ea typeface="华文中宋" pitchFamily="2" charset="-122"/>
              </a:rPr>
              <a:t>2009</a:t>
            </a:r>
            <a:r>
              <a:rPr lang="zh-CN" altLang="en-US" b="1" dirty="0" smtClean="0">
                <a:solidFill>
                  <a:srgbClr val="003399"/>
                </a:solidFill>
                <a:latin typeface="华文中宋" pitchFamily="2" charset="-122"/>
                <a:ea typeface="华文中宋" pitchFamily="2" charset="-122"/>
              </a:rPr>
              <a:t>年成立以来，在多位老师的协同指导下，共培养博士</a:t>
            </a:r>
            <a:r>
              <a:rPr lang="zh-CN" altLang="en-US" b="1" dirty="0">
                <a:solidFill>
                  <a:srgbClr val="003399"/>
                </a:solidFill>
                <a:latin typeface="华文中宋" pitchFamily="2" charset="-122"/>
                <a:ea typeface="华文中宋" pitchFamily="2" charset="-122"/>
              </a:rPr>
              <a:t>研究生</a:t>
            </a:r>
            <a:r>
              <a:rPr lang="en-US" altLang="zh-CN" b="1" dirty="0">
                <a:solidFill>
                  <a:srgbClr val="003399"/>
                </a:solidFill>
                <a:latin typeface="华文中宋" pitchFamily="2" charset="-122"/>
                <a:ea typeface="华文中宋" pitchFamily="2" charset="-122"/>
              </a:rPr>
              <a:t>9</a:t>
            </a:r>
            <a:r>
              <a:rPr lang="zh-CN" altLang="en-US" b="1" dirty="0">
                <a:solidFill>
                  <a:srgbClr val="003399"/>
                </a:solidFill>
                <a:latin typeface="华文中宋" pitchFamily="2" charset="-122"/>
                <a:ea typeface="华文中宋" pitchFamily="2" charset="-122"/>
              </a:rPr>
              <a:t>人，硕士研究生</a:t>
            </a:r>
            <a:r>
              <a:rPr lang="en-US" altLang="zh-CN" b="1" dirty="0">
                <a:solidFill>
                  <a:srgbClr val="003399"/>
                </a:solidFill>
                <a:latin typeface="华文中宋" pitchFamily="2" charset="-122"/>
                <a:ea typeface="华文中宋" pitchFamily="2" charset="-122"/>
              </a:rPr>
              <a:t>29</a:t>
            </a:r>
            <a:r>
              <a:rPr lang="zh-CN" altLang="en-US" b="1" dirty="0" smtClean="0">
                <a:solidFill>
                  <a:srgbClr val="003399"/>
                </a:solidFill>
                <a:latin typeface="华文中宋" pitchFamily="2" charset="-122"/>
                <a:ea typeface="华文中宋" pitchFamily="2" charset="-122"/>
              </a:rPr>
              <a:t>人。本团队学生具备</a:t>
            </a:r>
            <a:r>
              <a:rPr lang="zh-CN" altLang="en-US" b="1" dirty="0">
                <a:solidFill>
                  <a:srgbClr val="003399"/>
                </a:solidFill>
                <a:latin typeface="华文中宋" pitchFamily="2" charset="-122"/>
                <a:ea typeface="华文中宋" pitchFamily="2" charset="-122"/>
              </a:rPr>
              <a:t>良好的思想道德素养和专业知识技能，不仅在学习阶段取得了优异的科研成果，在毕业后也成为各行业的优秀专业技术</a:t>
            </a:r>
            <a:r>
              <a:rPr lang="zh-CN" altLang="en-US" b="1" dirty="0" smtClean="0">
                <a:solidFill>
                  <a:srgbClr val="003399"/>
                </a:solidFill>
                <a:latin typeface="华文中宋" pitchFamily="2" charset="-122"/>
                <a:ea typeface="华文中宋" pitchFamily="2" charset="-122"/>
              </a:rPr>
              <a:t>人才，为社会发展做出贡献</a:t>
            </a:r>
            <a:r>
              <a:rPr lang="zh-CN" altLang="en-US" sz="2000" b="1" dirty="0" smtClean="0">
                <a:solidFill>
                  <a:srgbClr val="003399"/>
                </a:solidFill>
                <a:latin typeface="华文中宋" pitchFamily="2" charset="-122"/>
                <a:ea typeface="华文中宋" pitchFamily="2" charset="-122"/>
              </a:rPr>
              <a:t>。</a:t>
            </a:r>
            <a:endParaRPr lang="zh-CN" altLang="en-US" sz="2000" b="1" dirty="0">
              <a:solidFill>
                <a:srgbClr val="003399"/>
              </a:solidFill>
              <a:latin typeface="华文中宋" pitchFamily="2" charset="-122"/>
              <a:ea typeface="华文中宋" pitchFamily="2" charset="-122"/>
            </a:endParaRPr>
          </a:p>
        </p:txBody>
      </p:sp>
      <p:pic>
        <p:nvPicPr>
          <p:cNvPr id="6" name="图片 5"/>
          <p:cNvPicPr>
            <a:picLocks noChangeAspect="1"/>
          </p:cNvPicPr>
          <p:nvPr/>
        </p:nvPicPr>
        <p:blipFill>
          <a:blip r:embed="rId4"/>
          <a:stretch>
            <a:fillRect/>
          </a:stretch>
        </p:blipFill>
        <p:spPr>
          <a:xfrm>
            <a:off x="46812" y="599323"/>
            <a:ext cx="1431673" cy="2371346"/>
          </a:xfrm>
          <a:prstGeom prst="rect">
            <a:avLst/>
          </a:prstGeom>
        </p:spPr>
      </p:pic>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3660179689"/>
              </p:ext>
            </p:extLst>
          </p:nvPr>
        </p:nvGraphicFramePr>
        <p:xfrm>
          <a:off x="1084428" y="2968672"/>
          <a:ext cx="7075503" cy="1293876"/>
        </p:xfrm>
        <a:graphic>
          <a:graphicData uri="http://schemas.openxmlformats.org/drawingml/2006/table">
            <a:tbl>
              <a:tblPr>
                <a:tableStyleId>{5940675A-B579-460E-94D1-54222C63F5DA}</a:tableStyleId>
              </a:tblPr>
              <a:tblGrid>
                <a:gridCol w="3453373">
                  <a:extLst>
                    <a:ext uri="{9D8B030D-6E8A-4147-A177-3AD203B41FA5}">
                      <a16:colId xmlns:a16="http://schemas.microsoft.com/office/drawing/2014/main" val="20000"/>
                    </a:ext>
                  </a:extLst>
                </a:gridCol>
                <a:gridCol w="3622130">
                  <a:extLst>
                    <a:ext uri="{9D8B030D-6E8A-4147-A177-3AD203B41FA5}">
                      <a16:colId xmlns:a16="http://schemas.microsoft.com/office/drawing/2014/main" val="20001"/>
                    </a:ext>
                  </a:extLst>
                </a:gridCol>
              </a:tblGrid>
              <a:tr h="435264">
                <a:tc gridSpan="2">
                  <a:txBody>
                    <a:bodyPr/>
                    <a:lstStyle/>
                    <a:p>
                      <a:pPr algn="ctr">
                        <a:spcAft>
                          <a:spcPts val="0"/>
                        </a:spcAft>
                      </a:pPr>
                      <a:r>
                        <a:rPr lang="zh-CN" altLang="en-US" sz="1800" kern="100" dirty="0" smtClean="0">
                          <a:solidFill>
                            <a:schemeClr val="bg1"/>
                          </a:solidFill>
                          <a:latin typeface="Times New Roman" panose="02020603050405020304" pitchFamily="18" charset="0"/>
                          <a:ea typeface="微软雅黑" panose="020B0503020204020204" pitchFamily="34" charset="-122"/>
                          <a:cs typeface="Arial" panose="020B0604020202020204" pitchFamily="34" charset="0"/>
                        </a:rPr>
                        <a:t>博士研究生</a:t>
                      </a:r>
                      <a:endParaRPr lang="zh-CN" sz="1800" b="1" kern="100" dirty="0">
                        <a:solidFill>
                          <a:schemeClr val="bg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12700" cap="flat" cmpd="sng" algn="ctr">
                      <a:solidFill>
                        <a:srgbClr val="25406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solidFill>
                      <a:srgbClr val="254061"/>
                    </a:solidFill>
                  </a:tcPr>
                </a:tc>
                <a:tc hMerge="1">
                  <a:txBody>
                    <a:bodyPr/>
                    <a:lstStyle/>
                    <a:p>
                      <a:endParaRPr lang="zh-CN"/>
                    </a:p>
                  </a:txBody>
                  <a:tcPr marL="20983" marR="20983" marT="4464"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5DA2"/>
                    </a:solidFill>
                  </a:tcPr>
                </a:tc>
                <a:extLst>
                  <a:ext uri="{0D108BD9-81ED-4DB2-BD59-A6C34878D82A}">
                    <a16:rowId xmlns:a16="http://schemas.microsoft.com/office/drawing/2014/main" val="10000"/>
                  </a:ext>
                </a:extLst>
              </a:tr>
              <a:tr h="401687">
                <a:tc>
                  <a:txBody>
                    <a:bodyPr/>
                    <a:lstStyle/>
                    <a:p>
                      <a:pPr algn="ctr">
                        <a:spcAft>
                          <a:spcPts val="0"/>
                        </a:spcAft>
                      </a:pP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毕业</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在读</a:t>
                      </a:r>
                      <a:endParaRPr lang="zh-CN" altLang="en-US" sz="1800"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69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2 </a:t>
                      </a: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endParaRPr lang="zh-CN" alt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7</a:t>
                      </a:r>
                      <a:r>
                        <a:rPr 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 </a:t>
                      </a: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r>
                        <a:rPr lang="zh-CN"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 </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custDataLst>
              <p:tags r:id="rId2"/>
            </p:custDataLst>
            <p:extLst>
              <p:ext uri="{D42A27DB-BD31-4B8C-83A1-F6EECF244321}">
                <p14:modId xmlns:p14="http://schemas.microsoft.com/office/powerpoint/2010/main" val="1112629177"/>
              </p:ext>
            </p:extLst>
          </p:nvPr>
        </p:nvGraphicFramePr>
        <p:xfrm>
          <a:off x="1084427" y="4605015"/>
          <a:ext cx="7075503" cy="1293876"/>
        </p:xfrm>
        <a:graphic>
          <a:graphicData uri="http://schemas.openxmlformats.org/drawingml/2006/table">
            <a:tbl>
              <a:tblPr>
                <a:tableStyleId>{5940675A-B579-460E-94D1-54222C63F5DA}</a:tableStyleId>
              </a:tblPr>
              <a:tblGrid>
                <a:gridCol w="3453373">
                  <a:extLst>
                    <a:ext uri="{9D8B030D-6E8A-4147-A177-3AD203B41FA5}">
                      <a16:colId xmlns:a16="http://schemas.microsoft.com/office/drawing/2014/main" val="20000"/>
                    </a:ext>
                  </a:extLst>
                </a:gridCol>
                <a:gridCol w="3622130">
                  <a:extLst>
                    <a:ext uri="{9D8B030D-6E8A-4147-A177-3AD203B41FA5}">
                      <a16:colId xmlns:a16="http://schemas.microsoft.com/office/drawing/2014/main" val="20001"/>
                    </a:ext>
                  </a:extLst>
                </a:gridCol>
              </a:tblGrid>
              <a:tr h="435264">
                <a:tc gridSpan="2">
                  <a:txBody>
                    <a:bodyPr/>
                    <a:lstStyle/>
                    <a:p>
                      <a:pPr algn="ctr">
                        <a:spcAft>
                          <a:spcPts val="0"/>
                        </a:spcAft>
                      </a:pPr>
                      <a:r>
                        <a:rPr lang="zh-CN" altLang="en-US" sz="1800" kern="100" dirty="0" smtClean="0">
                          <a:solidFill>
                            <a:schemeClr val="bg1"/>
                          </a:solidFill>
                          <a:latin typeface="Times New Roman" panose="02020603050405020304" pitchFamily="18" charset="0"/>
                          <a:ea typeface="微软雅黑" panose="020B0503020204020204" pitchFamily="34" charset="-122"/>
                          <a:cs typeface="Arial" panose="020B0604020202020204" pitchFamily="34" charset="0"/>
                        </a:rPr>
                        <a:t>硕士研究生</a:t>
                      </a:r>
                      <a:endParaRPr lang="zh-CN" sz="1800" b="1" kern="100" dirty="0">
                        <a:solidFill>
                          <a:schemeClr val="bg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12700" cap="flat" cmpd="sng" algn="ctr">
                      <a:solidFill>
                        <a:srgbClr val="25406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solidFill>
                      <a:srgbClr val="254061"/>
                    </a:solidFill>
                  </a:tcPr>
                </a:tc>
                <a:tc hMerge="1">
                  <a:txBody>
                    <a:bodyPr/>
                    <a:lstStyle/>
                    <a:p>
                      <a:endParaRPr lang="zh-CN"/>
                    </a:p>
                  </a:txBody>
                  <a:tcPr marL="20983" marR="20983" marT="4464"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5DA2"/>
                    </a:solidFill>
                  </a:tcPr>
                </a:tc>
                <a:extLst>
                  <a:ext uri="{0D108BD9-81ED-4DB2-BD59-A6C34878D82A}">
                    <a16:rowId xmlns:a16="http://schemas.microsoft.com/office/drawing/2014/main" val="10000"/>
                  </a:ext>
                </a:extLst>
              </a:tr>
              <a:tr h="401687">
                <a:tc>
                  <a:txBody>
                    <a:bodyPr/>
                    <a:lstStyle/>
                    <a:p>
                      <a:pPr algn="ctr">
                        <a:spcAft>
                          <a:spcPts val="0"/>
                        </a:spcAft>
                      </a:pP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毕业</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在读</a:t>
                      </a:r>
                      <a:endParaRPr lang="zh-CN" altLang="en-US" sz="1800"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69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15 </a:t>
                      </a: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endParaRPr lang="zh-CN" alt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14</a:t>
                      </a: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r>
                        <a:rPr lang="zh-CN"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 </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9810131"/>
      </p:ext>
    </p:extLst>
  </p:cSld>
  <p:clrMapOvr>
    <a:masterClrMapping/>
  </p:clrMapOvr>
  <p:transition spd="slow"/>
  <p:timing>
    <p:tnLst>
      <p:par>
        <p:cTn id="1" dur="indefinite" restart="never" nodeType="tmRoot"/>
      </p:par>
    </p:tnLst>
  </p:timing>
  <p:extLst mod="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4" name="矩形 23"/>
          <p:cNvSpPr/>
          <p:nvPr/>
        </p:nvSpPr>
        <p:spPr>
          <a:xfrm>
            <a:off x="1573778" y="1468395"/>
            <a:ext cx="7374149" cy="1168718"/>
          </a:xfrm>
          <a:prstGeom prst="rect">
            <a:avLst/>
          </a:prstGeom>
        </p:spPr>
        <p:txBody>
          <a:bodyPr wrap="square">
            <a:spAutoFit/>
          </a:bodyPr>
          <a:lstStyle/>
          <a:p>
            <a:pPr>
              <a:lnSpc>
                <a:spcPct val="120000"/>
              </a:lnSpc>
            </a:pP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罗甫林</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，武汉大学副研究员</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20000"/>
              </a:lnSpc>
            </a:pPr>
            <a:r>
              <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2016</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12</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月毕业于重庆大学光电工程学院，博士导师</a:t>
            </a: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黄鸿教授</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20000"/>
              </a:lnSpc>
            </a:pP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主要</a:t>
            </a: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从事</a:t>
            </a:r>
            <a:r>
              <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遥感</a:t>
            </a:r>
            <a:r>
              <a:rPr lang="zh-CN" altLang="en-US"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影像处理、模式识别与机器学习</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等</a:t>
            </a: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方面研究</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285" y="1346683"/>
            <a:ext cx="1189038" cy="172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55419" y="3174068"/>
            <a:ext cx="9088581" cy="3055516"/>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主持</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国家青年基金</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项</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国家自然科学基金面上项目</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博士后基金</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项</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自主课题</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项、</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重点实验室开放基金</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项、重庆市</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研究生</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创新基金</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项，参与</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国家重点研发计划</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项</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个人经费</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80</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万元</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、国家自然科学基金</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项</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、省部级项目</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项，个人项目</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总经费达到</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250</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余万元</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dirty="0" smtClean="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发表学术论文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26</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篇</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，其中</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SCI 11</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第一</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通信</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8</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EI 9</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第一</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通信</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EI</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会议</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第一</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通信</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，申请发明专利</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项</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授权</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4</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项</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，在投一作</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通信</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SCI 3</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篇</a:t>
            </a:r>
            <a:endParaRPr lang="en-US" altLang="zh-CN" dirty="0" smtClean="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2018</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重庆</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市</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优秀博士学位论文</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2017</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第二届全国</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博士后创新人才计划</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入选当年全国仅</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300</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人</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2016</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重庆大学</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优秀毕业研究生</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2016</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年获得“博士研究生国家奖学金</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2015</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a:t>
            </a:r>
            <a:r>
              <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重庆市优秀硕士学位论文</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圆角矩形 1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优秀毕业博士生</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90551341"/>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4" name="矩形 23"/>
          <p:cNvSpPr/>
          <p:nvPr/>
        </p:nvSpPr>
        <p:spPr>
          <a:xfrm>
            <a:off x="1573778" y="1468395"/>
            <a:ext cx="7374149" cy="1569660"/>
          </a:xfrm>
          <a:prstGeom prst="rect">
            <a:avLst/>
          </a:prstGeom>
        </p:spPr>
        <p:txBody>
          <a:bodyPr wrap="square">
            <a:spAutoFit/>
          </a:bodyPr>
          <a:lstStyle/>
          <a:p>
            <a:pPr>
              <a:lnSpc>
                <a:spcPct val="120000"/>
              </a:lnSpc>
            </a:pP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石光耀，重庆邮电大学讲师</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20000"/>
              </a:lnSpc>
            </a:pP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博士导师：黄鸿教授</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20000"/>
              </a:lnSpc>
            </a:pPr>
            <a:r>
              <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2020</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06</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月毕业于重庆大学光电工程学院，</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20000"/>
              </a:lnSpc>
            </a:pP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主要</a:t>
            </a: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从事</a:t>
            </a:r>
            <a:r>
              <a:rPr lang="zh-CN" altLang="en-US" sz="20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遥感</a:t>
            </a:r>
            <a:r>
              <a:rPr lang="zh-CN" altLang="en-US" sz="2000"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影像处理、人脸识别</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等</a:t>
            </a:r>
            <a:r>
              <a:rPr lang="zh-CN" altLang="en-US" sz="20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方面研究</a:t>
            </a:r>
            <a:r>
              <a:rPr lang="zh-CN" altLang="en-US"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smtClean="0">
              <a:solidFill>
                <a:srgbClr val="0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矩形 15"/>
          <p:cNvSpPr/>
          <p:nvPr/>
        </p:nvSpPr>
        <p:spPr>
          <a:xfrm>
            <a:off x="55419" y="3174068"/>
            <a:ext cx="9088581" cy="3083921"/>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以</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第一</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第二作者已完成学术论文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6</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其中发表</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SCI</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一区</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(IEEE Transactions on Cybernetics, IF = </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10.387)</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、发表</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SCI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二</a:t>
            </a:r>
            <a:r>
              <a:rPr lang="zh-CN" altLang="en-US"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区</a:t>
            </a:r>
            <a:r>
              <a:rPr lang="en-US" altLang="zh-CN"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(Remote Sensing, IF = </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4.118</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Neuro-computing</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IF = 4.072</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、发表</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SCI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三区</a:t>
            </a:r>
            <a:r>
              <a:rPr lang="en-US"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(IEEE Geoscience and Remote Sensing Letters, IF = 3.534</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、发表</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EI</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期刊论文</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测绘学报</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、发表</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CSCD</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核心</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篇</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计算机应用研究</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申请发明专利</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5</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项，其中授权</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项</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2020</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年获</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重庆大学</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优秀</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毕业</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生</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2018</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年在研究生争先创优活动中表现突出获</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重庆大学优秀研究生</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2016</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年在研究生争先创优活动中表现突出获</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重庆大学优秀研究生</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2015</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年获重庆大学研究生</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等奖学金</a:t>
            </a:r>
            <a:r>
              <a:rPr lang="zh-CN"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2015</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年在共青团工作中表现突出获</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zh-CN" dirty="0">
                <a:latin typeface="Times New Roman" panose="02020603050405020304" pitchFamily="18" charset="0"/>
                <a:ea typeface="华文中宋" panose="02010600040101010101" pitchFamily="2" charset="-122"/>
                <a:cs typeface="Times New Roman" panose="02020603050405020304" pitchFamily="18" charset="0"/>
              </a:rPr>
              <a:t>重庆大学优秀共青团员</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圆角矩形 16"/>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优秀毕业博士</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pic>
        <p:nvPicPr>
          <p:cNvPr id="8" name="图片 7" descr="F:\照片\IMG_189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164" y="1354547"/>
            <a:ext cx="1269613" cy="1683508"/>
          </a:xfrm>
          <a:prstGeom prst="rect">
            <a:avLst/>
          </a:prstGeom>
          <a:noFill/>
          <a:ln>
            <a:noFill/>
          </a:ln>
        </p:spPr>
      </p:pic>
    </p:spTree>
    <p:extLst>
      <p:ext uri="{BB962C8B-B14F-4D97-AF65-F5344CB8AC3E}">
        <p14:creationId xmlns:p14="http://schemas.microsoft.com/office/powerpoint/2010/main" val="1880858848"/>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3" name="圆角矩形 22"/>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优秀毕业硕士</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25" name="圆角矩形 24"/>
          <p:cNvSpPr/>
          <p:nvPr/>
        </p:nvSpPr>
        <p:spPr>
          <a:xfrm>
            <a:off x="221986" y="1218534"/>
            <a:ext cx="8640959" cy="897649"/>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图像信息处理实验室目前培养硕士毕业生共</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15</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人。在硕士学习阶段发表了高水平的中文或英文学术</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期刊</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论文，或申请了发明专利，同时参与了不同领域的工程项目或科研课题，锻炼了实际工作中解决问题的能力，皆高标准地达到</a:t>
            </a:r>
            <a:r>
              <a:rPr lang="zh-CN" altLang="en-US"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了毕业</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要求。</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graphicFrame>
        <p:nvGraphicFramePr>
          <p:cNvPr id="26"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3336167762"/>
              </p:ext>
            </p:extLst>
          </p:nvPr>
        </p:nvGraphicFramePr>
        <p:xfrm>
          <a:off x="221986" y="2647329"/>
          <a:ext cx="8403617" cy="3389697"/>
        </p:xfrm>
        <a:graphic>
          <a:graphicData uri="http://schemas.openxmlformats.org/drawingml/2006/table">
            <a:tbl>
              <a:tblPr firstRow="1" bandRow="1"/>
              <a:tblGrid>
                <a:gridCol w="698147">
                  <a:extLst>
                    <a:ext uri="{9D8B030D-6E8A-4147-A177-3AD203B41FA5}">
                      <a16:colId xmlns:a16="http://schemas.microsoft.com/office/drawing/2014/main" val="20000"/>
                    </a:ext>
                  </a:extLst>
                </a:gridCol>
                <a:gridCol w="1665401">
                  <a:extLst>
                    <a:ext uri="{9D8B030D-6E8A-4147-A177-3AD203B41FA5}">
                      <a16:colId xmlns:a16="http://schemas.microsoft.com/office/drawing/2014/main" val="20001"/>
                    </a:ext>
                  </a:extLst>
                </a:gridCol>
                <a:gridCol w="3749715">
                  <a:extLst>
                    <a:ext uri="{9D8B030D-6E8A-4147-A177-3AD203B41FA5}">
                      <a16:colId xmlns:a16="http://schemas.microsoft.com/office/drawing/2014/main" val="20002"/>
                    </a:ext>
                  </a:extLst>
                </a:gridCol>
                <a:gridCol w="2290354">
                  <a:extLst>
                    <a:ext uri="{9D8B030D-6E8A-4147-A177-3AD203B41FA5}">
                      <a16:colId xmlns:a16="http://schemas.microsoft.com/office/drawing/2014/main" val="20003"/>
                    </a:ext>
                  </a:extLst>
                </a:gridCol>
              </a:tblGrid>
              <a:tr h="4008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endParaRPr lang="en-US" altLang="ko-KR" sz="1800" b="0" kern="1200" baseline="0" dirty="0">
                        <a:solidFill>
                          <a:schemeClr val="bg1"/>
                        </a:solidFill>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毕业硕士</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科研成果</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工作去向</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1</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陈美利</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篇二区</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2</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项专利</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中兴</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2</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郑新磊</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3</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中电</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14</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所</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3</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杨娅琼</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2</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，国家硕士研究生奖学金</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重庆真测</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804651"/>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4</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王丽华</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两篇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昆明物理研究所</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614593"/>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5</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杨松</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中兴</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83442"/>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6</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唐玉枭</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两篇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招商银行</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622554"/>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张丽梅</a:t>
                      </a:r>
                      <a:endParaRPr kumimoji="0" 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两篇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声光电</a:t>
                      </a:r>
                      <a:endParaRPr kumimoji="0" 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9323327"/>
                  </a:ext>
                </a:extLst>
              </a:tr>
            </a:tbl>
          </a:graphicData>
        </a:graphic>
      </p:graphicFrame>
      <p:sp>
        <p:nvSpPr>
          <p:cNvPr id="28" name="矩形 27"/>
          <p:cNvSpPr/>
          <p:nvPr/>
        </p:nvSpPr>
        <p:spPr>
          <a:xfrm>
            <a:off x="55419" y="2127682"/>
            <a:ext cx="2914203" cy="396327"/>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b="1"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部分优秀毕业硕士生：</a:t>
            </a:r>
            <a:endParaRPr lang="en-US" altLang="zh-CN"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2406803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noProof="0" dirty="0" smtClean="0">
                <a:solidFill>
                  <a:srgbClr val="C00000"/>
                </a:solidFill>
                <a:latin typeface="Calibri" panose="020F0502020204030204"/>
                <a:ea typeface="Microsoft YaHei" pitchFamily="34" charset="-122"/>
                <a:sym typeface="Arial" pitchFamily="34" charset="0"/>
              </a:rPr>
              <a:t>人才培养</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a:t>
            </a:r>
            <a:r>
              <a:rPr lang="zh-CN" altLang="en-US" sz="2800" b="1" noProof="0" dirty="0">
                <a:solidFill>
                  <a:srgbClr val="4C78C7"/>
                </a:solidFill>
                <a:latin typeface="Calibri" panose="020F0502020204030204"/>
                <a:ea typeface="Microsoft YaHei" pitchFamily="34" charset="-122"/>
                <a:sym typeface="Arial" pitchFamily="34" charset="0"/>
              </a:rPr>
              <a:t>在</a:t>
            </a:r>
            <a:r>
              <a:rPr lang="zh-CN" altLang="en-US" sz="2800" b="1" noProof="0" dirty="0" smtClean="0">
                <a:solidFill>
                  <a:srgbClr val="4C78C7"/>
                </a:solidFill>
                <a:latin typeface="Calibri" panose="020F0502020204030204"/>
                <a:ea typeface="Microsoft YaHei" pitchFamily="34" charset="-122"/>
                <a:sym typeface="Arial" pitchFamily="34" charset="0"/>
              </a:rPr>
              <a:t>读学生情况</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16" name="圆角矩形 15"/>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smtClean="0">
                <a:solidFill>
                  <a:schemeClr val="bg1"/>
                </a:solidFill>
                <a:latin typeface="华文中宋" panose="02010600040101010101" pitchFamily="2" charset="-122"/>
                <a:ea typeface="华文中宋" panose="02010600040101010101" pitchFamily="2" charset="-122"/>
              </a:rPr>
              <a:t>博士研究生</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17" name="圆角矩形 16"/>
          <p:cNvSpPr/>
          <p:nvPr/>
        </p:nvSpPr>
        <p:spPr>
          <a:xfrm>
            <a:off x="221986" y="1342432"/>
            <a:ext cx="8640959" cy="946611"/>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图像信息处理实验室目前在读博士生共</a:t>
            </a:r>
            <a:r>
              <a:rPr lang="en-US" altLang="zh-CN" sz="16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7</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人，其中遥感图像处理领域</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人，医学影像智能处理领域</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人，视频目标识别追踪</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人。本团队在培养博士的过程中不仅注重提高学生的科研理论水平，同时注重锻炼学生的科研实际操作能力。</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 name="文本框 17"/>
          <p:cNvSpPr txBox="1"/>
          <p:nvPr/>
        </p:nvSpPr>
        <p:spPr>
          <a:xfrm>
            <a:off x="221986" y="2289043"/>
            <a:ext cx="8332139" cy="453266"/>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部分优秀博士研究生</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9"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1342400026"/>
              </p:ext>
            </p:extLst>
          </p:nvPr>
        </p:nvGraphicFramePr>
        <p:xfrm>
          <a:off x="221986" y="2742309"/>
          <a:ext cx="8403617" cy="2535733"/>
        </p:xfrm>
        <a:graphic>
          <a:graphicData uri="http://schemas.openxmlformats.org/drawingml/2006/table">
            <a:tbl>
              <a:tblPr firstRow="1" bandRow="1"/>
              <a:tblGrid>
                <a:gridCol w="698147">
                  <a:extLst>
                    <a:ext uri="{9D8B030D-6E8A-4147-A177-3AD203B41FA5}">
                      <a16:colId xmlns:a16="http://schemas.microsoft.com/office/drawing/2014/main" val="20000"/>
                    </a:ext>
                  </a:extLst>
                </a:gridCol>
                <a:gridCol w="1665401">
                  <a:extLst>
                    <a:ext uri="{9D8B030D-6E8A-4147-A177-3AD203B41FA5}">
                      <a16:colId xmlns:a16="http://schemas.microsoft.com/office/drawing/2014/main" val="20001"/>
                    </a:ext>
                  </a:extLst>
                </a:gridCol>
                <a:gridCol w="3301460">
                  <a:extLst>
                    <a:ext uri="{9D8B030D-6E8A-4147-A177-3AD203B41FA5}">
                      <a16:colId xmlns:a16="http://schemas.microsoft.com/office/drawing/2014/main" val="20002"/>
                    </a:ext>
                  </a:extLst>
                </a:gridCol>
                <a:gridCol w="2738609">
                  <a:extLst>
                    <a:ext uri="{9D8B030D-6E8A-4147-A177-3AD203B41FA5}">
                      <a16:colId xmlns:a16="http://schemas.microsoft.com/office/drawing/2014/main" val="20003"/>
                    </a:ext>
                  </a:extLst>
                </a:gridCol>
              </a:tblGrid>
              <a:tr h="4008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endParaRPr lang="en-US" altLang="ko-KR" sz="1800" b="0" kern="1200" baseline="0" dirty="0">
                        <a:solidFill>
                          <a:schemeClr val="bg1"/>
                        </a:solidFill>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毕业硕士</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科研成果</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项目</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1</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李政英</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5</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重庆市硕士创新训练项目</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2</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段宇乐</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6</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项发明专利</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重庆市博士创新训练项目</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3</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徐科杰</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3</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EI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重庆市博士创新训练项目</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804651"/>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4</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蒲春雨</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2</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重庆市博士创新训练项目</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614593"/>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5</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汤一明</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1</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篇</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SCI</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重庆市博士创新训练项目</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83442"/>
                  </a:ext>
                </a:extLst>
              </a:tr>
            </a:tbl>
          </a:graphicData>
        </a:graphic>
      </p:graphicFrame>
      <p:sp>
        <p:nvSpPr>
          <p:cNvPr id="20" name="矩形 19"/>
          <p:cNvSpPr/>
          <p:nvPr/>
        </p:nvSpPr>
        <p:spPr>
          <a:xfrm>
            <a:off x="97897" y="5480156"/>
            <a:ext cx="9088581" cy="757130"/>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李政英和段宇乐博士分别获得</a:t>
            </a:r>
            <a:r>
              <a:rPr lang="en-US" altLang="zh-CN"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2020</a:t>
            </a:r>
            <a:r>
              <a:rPr lang="zh-CN" altLang="en-US"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年国家博士研究奖学金</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，同时李政英博士获得</a:t>
            </a:r>
            <a:r>
              <a:rPr lang="en-US" altLang="zh-CN" dirty="0" smtClean="0">
                <a:latin typeface="Times New Roman" panose="02020603050405020304" pitchFamily="18" charset="0"/>
                <a:ea typeface="华文中宋" panose="02010600040101010101" pitchFamily="2" charset="-122"/>
                <a:cs typeface="Times New Roman" panose="02020603050405020304" pitchFamily="18" charset="0"/>
              </a:rPr>
              <a:t>2020</a:t>
            </a:r>
            <a:r>
              <a:rPr lang="zh-CN" altLang="en-US" dirty="0" smtClean="0">
                <a:latin typeface="Times New Roman" panose="02020603050405020304" pitchFamily="18" charset="0"/>
                <a:ea typeface="华文中宋" panose="02010600040101010101" pitchFamily="2" charset="-122"/>
                <a:cs typeface="Times New Roman" panose="02020603050405020304" pitchFamily="18" charset="0"/>
              </a:rPr>
              <a:t>国家交流基金委</a:t>
            </a:r>
            <a:r>
              <a:rPr lang="zh-CN" altLang="en-US"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公派出国博士生联合培养资格。</a:t>
            </a:r>
            <a:endParaRPr lang="zh-CN" altLang="zh-CN"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6137589"/>
      </p:ext>
    </p:extLst>
  </p:cSld>
  <p:clrMapOvr>
    <a:masterClrMapping/>
  </p:clrMapOvr>
  <p:transition spd="slow"/>
  <p:timing>
    <p:tnLst>
      <p:par>
        <p:cTn id="1" dur="indefinite" restart="never" nodeType="tmRoot"/>
      </p:par>
    </p:tnLst>
  </p:timing>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noProof="0" dirty="0" smtClean="0">
                <a:solidFill>
                  <a:srgbClr val="C00000"/>
                </a:solidFill>
                <a:latin typeface="Calibri" panose="020F0502020204030204"/>
                <a:ea typeface="Microsoft YaHei" pitchFamily="34" charset="-122"/>
                <a:sym typeface="Arial" pitchFamily="34" charset="0"/>
              </a:rPr>
              <a:t>人才培养</a:t>
            </a: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a:t>
            </a:r>
            <a:r>
              <a:rPr lang="zh-CN" altLang="en-US" sz="2800" b="1" noProof="0" dirty="0">
                <a:solidFill>
                  <a:srgbClr val="4C78C7"/>
                </a:solidFill>
                <a:latin typeface="Calibri" panose="020F0502020204030204"/>
                <a:ea typeface="Microsoft YaHei" pitchFamily="34" charset="-122"/>
                <a:sym typeface="Arial" pitchFamily="34" charset="0"/>
              </a:rPr>
              <a:t>在</a:t>
            </a:r>
            <a:r>
              <a:rPr lang="zh-CN" altLang="en-US" sz="2800" b="1" noProof="0" dirty="0" smtClean="0">
                <a:solidFill>
                  <a:srgbClr val="4C78C7"/>
                </a:solidFill>
                <a:latin typeface="Calibri" panose="020F0502020204030204"/>
                <a:ea typeface="Microsoft YaHei" pitchFamily="34" charset="-122"/>
                <a:sym typeface="Arial" pitchFamily="34" charset="0"/>
              </a:rPr>
              <a:t>读学生情况</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16" name="圆角矩形 15"/>
          <p:cNvSpPr/>
          <p:nvPr/>
        </p:nvSpPr>
        <p:spPr>
          <a:xfrm>
            <a:off x="221986" y="811286"/>
            <a:ext cx="8600994" cy="407248"/>
          </a:xfrm>
          <a:prstGeom prst="round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buClr>
                <a:srgbClr val="C00000"/>
              </a:buClr>
            </a:pPr>
            <a:r>
              <a:rPr lang="zh-CN" altLang="en-US" sz="2000" b="1" dirty="0">
                <a:solidFill>
                  <a:schemeClr val="bg1"/>
                </a:solidFill>
                <a:latin typeface="华文中宋" panose="02010600040101010101" pitchFamily="2" charset="-122"/>
                <a:ea typeface="华文中宋" panose="02010600040101010101" pitchFamily="2" charset="-122"/>
              </a:rPr>
              <a:t>硕士</a:t>
            </a:r>
            <a:r>
              <a:rPr lang="zh-CN" altLang="en-US" sz="2000" b="1" dirty="0" smtClean="0">
                <a:solidFill>
                  <a:schemeClr val="bg1"/>
                </a:solidFill>
                <a:latin typeface="华文中宋" panose="02010600040101010101" pitchFamily="2" charset="-122"/>
                <a:ea typeface="华文中宋" panose="02010600040101010101" pitchFamily="2" charset="-122"/>
              </a:rPr>
              <a:t>研究生</a:t>
            </a:r>
            <a:endParaRPr lang="zh-CN" altLang="en-US" sz="2000" dirty="0">
              <a:ln>
                <a:solidFill>
                  <a:srgbClr val="002060"/>
                </a:solidFill>
              </a:ln>
              <a:solidFill>
                <a:schemeClr val="bg1"/>
              </a:solidFill>
              <a:latin typeface="华文中宋" panose="02010600040101010101" pitchFamily="2" charset="-122"/>
              <a:ea typeface="华文中宋" panose="02010600040101010101" pitchFamily="2" charset="-122"/>
            </a:endParaRPr>
          </a:p>
        </p:txBody>
      </p:sp>
      <p:sp>
        <p:nvSpPr>
          <p:cNvPr id="17" name="圆角矩形 16"/>
          <p:cNvSpPr/>
          <p:nvPr/>
        </p:nvSpPr>
        <p:spPr>
          <a:xfrm>
            <a:off x="221986" y="1342432"/>
            <a:ext cx="8640959" cy="946611"/>
          </a:xfrm>
          <a:prstGeom prst="roundRect">
            <a:avLst>
              <a:gd name="adj" fmla="val 8861"/>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sz="16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图像信息处理实验室目前在读博士生共</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14</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人，其中研一学生</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人，研二学生</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人，研三学生</a:t>
            </a:r>
            <a:r>
              <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a:t>
            </a:r>
            <a:r>
              <a:rPr lang="zh-CN" altLang="en-US"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人。本团队培养的硕士研究生不仅具有良好的科研创新能力，同时具有较强的实践创新能力和人际交往能力能力，注重提升学生的综合素养。</a:t>
            </a:r>
            <a:endParaRPr lang="en-US" altLang="zh-CN" sz="1600" b="1" dirty="0" smtClean="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 name="文本框 17"/>
          <p:cNvSpPr txBox="1"/>
          <p:nvPr/>
        </p:nvSpPr>
        <p:spPr>
          <a:xfrm>
            <a:off x="221986" y="2289043"/>
            <a:ext cx="8332139" cy="453266"/>
          </a:xfrm>
          <a:prstGeom prst="rect">
            <a:avLst/>
          </a:prstGeom>
          <a:noFill/>
        </p:spPr>
        <p:txBody>
          <a:bodyPr wrap="square" rtlCol="0">
            <a:spAutoFit/>
          </a:bodyPr>
          <a:lstStyle/>
          <a:p>
            <a:pPr marL="342900" lvl="0" indent="-342900" algn="just" defTabSz="914400" fontAlgn="base">
              <a:lnSpc>
                <a:spcPct val="130000"/>
              </a:lnSpc>
              <a:spcBef>
                <a:spcPct val="0"/>
              </a:spcBef>
              <a:spcAft>
                <a:spcPct val="0"/>
              </a:spcAft>
              <a:buClr>
                <a:srgbClr val="FF0000"/>
              </a:buClr>
              <a:buFont typeface="Wingdings" panose="05000000000000000000" pitchFamily="2" charset="2"/>
              <a:buChar char="q"/>
              <a:defRPr/>
            </a:pPr>
            <a:r>
              <a:rPr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部分优秀硕士研究生</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2358" y="4177837"/>
            <a:ext cx="2865120" cy="214884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6279" y="4181165"/>
            <a:ext cx="2860683" cy="2145512"/>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9107" y="2742309"/>
            <a:ext cx="1822995" cy="1367246"/>
          </a:xfrm>
          <a:prstGeom prst="rect">
            <a:avLst/>
          </a:prstGeom>
        </p:spPr>
      </p:pic>
      <p:pic>
        <p:nvPicPr>
          <p:cNvPr id="5" name="图片 4"/>
          <p:cNvPicPr>
            <a:picLocks noChangeAspect="1"/>
          </p:cNvPicPr>
          <p:nvPr/>
        </p:nvPicPr>
        <p:blipFill rotWithShape="1">
          <a:blip r:embed="rId6"/>
          <a:srcRect l="14162" t="274" r="18127" b="21486"/>
          <a:stretch/>
        </p:blipFill>
        <p:spPr>
          <a:xfrm>
            <a:off x="2310506" y="2742309"/>
            <a:ext cx="2211977" cy="1367246"/>
          </a:xfrm>
          <a:prstGeom prst="rect">
            <a:avLst/>
          </a:prstGeom>
        </p:spPr>
      </p:pic>
      <p:pic>
        <p:nvPicPr>
          <p:cNvPr id="6" name="图片 5"/>
          <p:cNvPicPr>
            <a:picLocks noChangeAspect="1"/>
          </p:cNvPicPr>
          <p:nvPr/>
        </p:nvPicPr>
        <p:blipFill rotWithShape="1">
          <a:blip r:embed="rId7"/>
          <a:srcRect l="11728" r="15396" b="8838"/>
          <a:stretch/>
        </p:blipFill>
        <p:spPr>
          <a:xfrm>
            <a:off x="146344" y="2742309"/>
            <a:ext cx="2072640" cy="1375968"/>
          </a:xfrm>
          <a:prstGeom prst="rect">
            <a:avLst/>
          </a:prstGeom>
        </p:spPr>
      </p:pic>
      <p:sp>
        <p:nvSpPr>
          <p:cNvPr id="13" name="圆角矩形 12"/>
          <p:cNvSpPr/>
          <p:nvPr/>
        </p:nvSpPr>
        <p:spPr>
          <a:xfrm>
            <a:off x="6938212" y="2904055"/>
            <a:ext cx="2136120" cy="1070416"/>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邓培芳、吕容飞、彭超等学术在学院进行学术报告</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下箭头 13"/>
          <p:cNvSpPr/>
          <p:nvPr/>
        </p:nvSpPr>
        <p:spPr>
          <a:xfrm rot="5400000">
            <a:off x="6648184" y="3236419"/>
            <a:ext cx="153945" cy="3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5400000" flipV="1">
            <a:off x="2645063" y="5188213"/>
            <a:ext cx="205741" cy="333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21986" y="4490319"/>
            <a:ext cx="2301523" cy="1523875"/>
          </a:xfrm>
          <a:prstGeom prst="round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indent="0" algn="just">
              <a:lnSpc>
                <a:spcPct val="120000"/>
              </a:lnSpc>
            </a:pP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王涛、赵若璇、兰洪勇等在</a:t>
            </a:r>
            <a:r>
              <a:rPr lang="en-US" altLang="zh-CN"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2020</a:t>
            </a:r>
            <a:r>
              <a:rPr lang="zh-CN" altLang="en-US" b="1" dirty="0" smtClean="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江苏大数据与应用大赛中荣获全国第二名。</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29622088"/>
      </p:ext>
    </p:extLst>
  </p:cSld>
  <p:clrMapOvr>
    <a:masterClrMapping/>
  </p:clrMapOvr>
  <p:transition spd="slow"/>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8E4758A-090B-4B87-BA13-3EAE0EEE6D73}"/>
              </a:ext>
            </a:extLst>
          </p:cNvPr>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panose="020F0502020204030204"/>
                <a:ea typeface="Microsoft YaHei" pitchFamily="34" charset="-122"/>
                <a:cs typeface="+mn-cs"/>
                <a:sym typeface="Arial" pitchFamily="34" charset="0"/>
              </a:rPr>
              <a:t>致谢</a:t>
            </a:r>
            <a:endParaRPr kumimoji="0" lang="zh-CN" altLang="en-US" sz="2800" b="1" i="0" u="none" strike="noStrike" kern="1200" cap="none" spc="0" normalizeH="0" baseline="0" noProof="0" dirty="0">
              <a:ln>
                <a:noFill/>
              </a:ln>
              <a:solidFill>
                <a:srgbClr val="4C78C7"/>
              </a:solidFill>
              <a:effectLst/>
              <a:uLnTx/>
              <a:uFillTx/>
              <a:latin typeface="Calibri" panose="020F0502020204030204"/>
              <a:ea typeface="Microsoft YaHei" pitchFamily="34" charset="-122"/>
              <a:cs typeface="+mn-cs"/>
              <a:sym typeface="Arial" pitchFamily="34" charset="0"/>
            </a:endParaRPr>
          </a:p>
        </p:txBody>
      </p:sp>
      <p:sp>
        <p:nvSpPr>
          <p:cNvPr id="8" name="文本框 4">
            <a:extLst>
              <a:ext uri="{FF2B5EF4-FFF2-40B4-BE49-F238E27FC236}">
                <a16:creationId xmlns:a16="http://schemas.microsoft.com/office/drawing/2014/main" id="{5F169A2A-4510-C34A-86CB-2C2E865C2939}"/>
              </a:ext>
            </a:extLst>
          </p:cNvPr>
          <p:cNvSpPr txBox="1">
            <a:spLocks noChangeArrowheads="1"/>
          </p:cNvSpPr>
          <p:nvPr/>
        </p:nvSpPr>
        <p:spPr bwMode="auto">
          <a:xfrm>
            <a:off x="967411" y="2131077"/>
            <a:ext cx="7209177" cy="2105192"/>
          </a:xfrm>
          <a:prstGeom prst="rect">
            <a:avLst/>
          </a:prstGeom>
          <a:noFill/>
          <a:ln>
            <a:noFill/>
          </a:ln>
          <a:extLst>
            <a:ext uri="{909E8E84-426E-40dd-AFC4-6F175D3DCCD1}"/>
            <a:ext uri="{91240B29-F687-4f45-9708-019B960494DF}"/>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a:spcBef>
                <a:spcPct val="20000"/>
              </a:spcBef>
              <a:buClr>
                <a:schemeClr val="hlink"/>
              </a:buClr>
              <a:buSzPct val="120000"/>
              <a:defRPr/>
            </a:pPr>
            <a:r>
              <a:rPr lang="zh-CN" altLang="en-US" sz="6600" b="1" dirty="0">
                <a:solidFill>
                  <a:srgbClr val="FF0000"/>
                </a:solidFill>
                <a:effectLst>
                  <a:outerShdw blurRad="38100" dist="38100" dir="2700000" algn="tl">
                    <a:srgbClr val="DDDDDD"/>
                  </a:outerShdw>
                </a:effectLst>
                <a:latin typeface="隶书" charset="0"/>
                <a:ea typeface="隶书" charset="0"/>
                <a:cs typeface="隶书" charset="0"/>
              </a:rPr>
              <a:t>衷心感谢各位专家</a:t>
            </a:r>
          </a:p>
          <a:p>
            <a:pPr algn="ctr">
              <a:spcBef>
                <a:spcPct val="20000"/>
              </a:spcBef>
              <a:buClr>
                <a:schemeClr val="hlink"/>
              </a:buClr>
              <a:buSzPct val="120000"/>
              <a:defRPr/>
            </a:pPr>
            <a:r>
              <a:rPr lang="zh-CN" altLang="en-US" sz="5400" b="1" dirty="0">
                <a:solidFill>
                  <a:srgbClr val="3333CC"/>
                </a:solidFill>
                <a:effectLst>
                  <a:outerShdw blurRad="38100" dist="38100" dir="2700000" algn="tl">
                    <a:srgbClr val="DDDDDD"/>
                  </a:outerShdw>
                </a:effectLst>
                <a:latin typeface="隶书" charset="0"/>
                <a:ea typeface="隶书" charset="0"/>
                <a:cs typeface="隶书" charset="0"/>
              </a:rPr>
              <a:t>请各位专家批评指正</a:t>
            </a:r>
          </a:p>
        </p:txBody>
      </p:sp>
    </p:spTree>
    <p:extLst>
      <p:ext uri="{BB962C8B-B14F-4D97-AF65-F5344CB8AC3E}">
        <p14:creationId xmlns:p14="http://schemas.microsoft.com/office/powerpoint/2010/main" val="1522688803"/>
      </p:ext>
    </p:extLst>
  </p:cSld>
  <p:clrMapOvr>
    <a:masterClrMapping/>
  </p:clrMapOvr>
  <p:transition spd="slow"/>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7" name="矩形 26"/>
          <p:cNvSpPr/>
          <p:nvPr/>
        </p:nvSpPr>
        <p:spPr>
          <a:xfrm>
            <a:off x="0" y="810377"/>
            <a:ext cx="2465740" cy="461665"/>
          </a:xfrm>
          <a:prstGeom prst="rect">
            <a:avLst/>
          </a:prstGeom>
        </p:spPr>
        <p:txBody>
          <a:bodyPr wrap="none">
            <a:spAutoFit/>
          </a:bodyPr>
          <a:lstStyle/>
          <a:p>
            <a:pPr marL="285750" lvl="0" indent="-285750" algn="ctr" defTabSz="914400" fontAlgn="base">
              <a:spcBef>
                <a:spcPct val="0"/>
              </a:spcBef>
              <a:spcAft>
                <a:spcPct val="0"/>
              </a:spcAft>
              <a:buClr>
                <a:srgbClr val="FF0000"/>
              </a:buClr>
              <a:buFont typeface="Wingdings" panose="05000000000000000000" pitchFamily="2" charset="2"/>
              <a:buChar char="q"/>
            </a:pPr>
            <a:r>
              <a:rPr lang="en-US" altLang="zh-CN" sz="2400" b="1" dirty="0" smtClean="0">
                <a:latin typeface="Times New Roman" panose="02020603050405020304" pitchFamily="18" charset="0"/>
                <a:ea typeface="微软雅黑" panose="020B0503020204020204" pitchFamily="34" charset="-122"/>
              </a:rPr>
              <a:t> </a:t>
            </a:r>
            <a:r>
              <a:rPr lang="zh-CN" altLang="en-US" sz="2400" b="1" dirty="0" smtClean="0">
                <a:latin typeface="Times New Roman" panose="02020603050405020304" pitchFamily="18" charset="0"/>
                <a:ea typeface="微软雅黑" panose="020B0503020204020204" pitchFamily="34" charset="-122"/>
              </a:rPr>
              <a:t>教师成员概况</a:t>
            </a:r>
            <a:endParaRPr lang="zh-CN" altLang="zh-CN" sz="2400" b="1" dirty="0">
              <a:latin typeface="Times New Roman" panose="02020603050405020304" pitchFamily="18" charset="0"/>
              <a:ea typeface="微软雅黑" panose="020B0503020204020204" pitchFamily="34" charset="-122"/>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79" r="23564" b="-1"/>
          <a:stretch/>
        </p:blipFill>
        <p:spPr>
          <a:xfrm>
            <a:off x="113204" y="1272042"/>
            <a:ext cx="1119666" cy="1674597"/>
          </a:xfrm>
          <a:prstGeom prst="rect">
            <a:avLst/>
          </a:prstGeom>
        </p:spPr>
      </p:pic>
      <p:sp>
        <p:nvSpPr>
          <p:cNvPr id="9" name="矩形 8"/>
          <p:cNvSpPr/>
          <p:nvPr/>
        </p:nvSpPr>
        <p:spPr>
          <a:xfrm>
            <a:off x="1262750" y="1303112"/>
            <a:ext cx="7682074" cy="1643527"/>
          </a:xfrm>
          <a:prstGeom prst="rect">
            <a:avLst/>
          </a:prstGeom>
        </p:spPr>
        <p:txBody>
          <a:bodyPr wrap="square">
            <a:spAutoFit/>
          </a:bodyPr>
          <a:lstStyle/>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刘嘉敏，副教授，</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硕士</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生导师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光电工程学院副院长</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主要从事</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遥感图像智能化处理、</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视频跟踪</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识别、</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分析仪器研制</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等方面研究</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。近年来主持国家及重庆市等科技项目</a:t>
            </a:r>
            <a:r>
              <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12</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项。</a:t>
            </a:r>
            <a:endPar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4" y="3097009"/>
            <a:ext cx="1119666" cy="1679499"/>
          </a:xfrm>
          <a:prstGeom prst="rect">
            <a:avLst/>
          </a:prstGeom>
        </p:spPr>
      </p:pic>
      <p:sp>
        <p:nvSpPr>
          <p:cNvPr id="13" name="矩形 12"/>
          <p:cNvSpPr/>
          <p:nvPr/>
        </p:nvSpPr>
        <p:spPr>
          <a:xfrm>
            <a:off x="1232870" y="3097009"/>
            <a:ext cx="7711954" cy="1643527"/>
          </a:xfrm>
          <a:prstGeom prst="rect">
            <a:avLst/>
          </a:prstGeom>
        </p:spPr>
        <p:txBody>
          <a:bodyPr wrap="square">
            <a:spAutoFit/>
          </a:bodyPr>
          <a:lstStyle/>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潘银松</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，副教授，</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硕士</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生导师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主要从事</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半导体光电集成器件及集成化芯片系统</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技术</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传感技术及系统</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和</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信息获取及处理技术</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的研究工作。在国内外刊物上发表</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论文十余</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篇，</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申请并授权多项发明</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专利和实用新型</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专利。</a:t>
            </a:r>
            <a:endPar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80" y="4890906"/>
            <a:ext cx="1121090" cy="1493392"/>
          </a:xfrm>
          <a:prstGeom prst="rect">
            <a:avLst/>
          </a:prstGeom>
        </p:spPr>
      </p:pic>
      <p:sp>
        <p:nvSpPr>
          <p:cNvPr id="16" name="矩形 15"/>
          <p:cNvSpPr/>
          <p:nvPr/>
        </p:nvSpPr>
        <p:spPr>
          <a:xfrm>
            <a:off x="1262750" y="4827962"/>
            <a:ext cx="7711954" cy="1643527"/>
          </a:xfrm>
          <a:prstGeom prst="rect">
            <a:avLst/>
          </a:prstGeom>
        </p:spPr>
        <p:txBody>
          <a:bodyPr wrap="square">
            <a:spAutoFit/>
          </a:bodyPr>
          <a:lstStyle/>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杨利平</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，副教授，</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硕士</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生导师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主要</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从事</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声音信号处理、异常声音检测与识别</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以及基于深度学习的</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复杂场景人脸图像识别</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、图像质量评价与</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分类</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研究。在国内外期刊和会议上</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发表论文</a:t>
            </a:r>
            <a:r>
              <a:rPr lang="en-US" altLang="zh-CN"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15</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篇</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，获得声音识别国际比赛一等奖。</a:t>
            </a:r>
            <a:endPar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34817712"/>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7" name="矩形 26"/>
          <p:cNvSpPr/>
          <p:nvPr/>
        </p:nvSpPr>
        <p:spPr>
          <a:xfrm>
            <a:off x="0" y="810377"/>
            <a:ext cx="2465740" cy="461665"/>
          </a:xfrm>
          <a:prstGeom prst="rect">
            <a:avLst/>
          </a:prstGeom>
        </p:spPr>
        <p:txBody>
          <a:bodyPr wrap="none">
            <a:spAutoFit/>
          </a:bodyPr>
          <a:lstStyle/>
          <a:p>
            <a:pPr marL="285750" lvl="0" indent="-285750" algn="ctr" defTabSz="914400" fontAlgn="base">
              <a:spcBef>
                <a:spcPct val="0"/>
              </a:spcBef>
              <a:spcAft>
                <a:spcPct val="0"/>
              </a:spcAft>
              <a:buClr>
                <a:srgbClr val="FF0000"/>
              </a:buClr>
              <a:buFont typeface="Wingdings" panose="05000000000000000000" pitchFamily="2" charset="2"/>
              <a:buChar char="q"/>
            </a:pPr>
            <a:r>
              <a:rPr lang="en-US" altLang="zh-CN" sz="2400" b="1" dirty="0" smtClean="0">
                <a:latin typeface="Times New Roman" panose="02020603050405020304" pitchFamily="18" charset="0"/>
                <a:ea typeface="微软雅黑" panose="020B0503020204020204" pitchFamily="34" charset="-122"/>
              </a:rPr>
              <a:t> </a:t>
            </a:r>
            <a:r>
              <a:rPr lang="zh-CN" altLang="en-US" sz="2400" b="1" dirty="0" smtClean="0">
                <a:latin typeface="Times New Roman" panose="02020603050405020304" pitchFamily="18" charset="0"/>
                <a:ea typeface="微软雅黑" panose="020B0503020204020204" pitchFamily="34" charset="-122"/>
              </a:rPr>
              <a:t>教师成员概况</a:t>
            </a:r>
            <a:endParaRPr lang="zh-CN" altLang="zh-CN" sz="2400" b="1" dirty="0">
              <a:latin typeface="Times New Roman" panose="02020603050405020304" pitchFamily="18" charset="0"/>
              <a:ea typeface="微软雅黑" panose="020B0503020204020204" pitchFamily="34" charset="-122"/>
            </a:endParaRPr>
          </a:p>
        </p:txBody>
      </p:sp>
      <p:sp>
        <p:nvSpPr>
          <p:cNvPr id="9" name="矩形 8"/>
          <p:cNvSpPr/>
          <p:nvPr/>
        </p:nvSpPr>
        <p:spPr>
          <a:xfrm>
            <a:off x="1262750" y="1303112"/>
            <a:ext cx="7682074" cy="1643527"/>
          </a:xfrm>
          <a:prstGeom prst="rect">
            <a:avLst/>
          </a:prstGeom>
        </p:spPr>
        <p:txBody>
          <a:bodyPr wrap="square">
            <a:spAutoFit/>
          </a:bodyPr>
          <a:lstStyle/>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张</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久</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权，副教授</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主任医师，硕士生导师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重庆大学附属肿瘤医院影像科</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主任</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长期工作在</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影像诊断第一线，擅长神经系统影像诊断。</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主要从事</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功能</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神经影像学和肿瘤影像</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学</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研究。</a:t>
            </a:r>
            <a:endPar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6" name="矩形 15"/>
          <p:cNvSpPr/>
          <p:nvPr/>
        </p:nvSpPr>
        <p:spPr>
          <a:xfrm>
            <a:off x="1262750" y="4831998"/>
            <a:ext cx="7711954" cy="1255728"/>
          </a:xfrm>
          <a:prstGeom prst="rect">
            <a:avLst/>
          </a:prstGeom>
        </p:spPr>
        <p:txBody>
          <a:bodyPr wrap="square">
            <a:spAutoFit/>
          </a:bodyPr>
          <a:lstStyle/>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杨露，副主任医师</a:t>
            </a:r>
            <a:endParaRPr lang="en-US" altLang="zh-CN"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重庆大学附属肿瘤医院</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影像副科</a:t>
            </a:r>
            <a:r>
              <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主任</a:t>
            </a:r>
            <a:endParaRPr lang="en-US" altLang="zh-CN"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0000"/>
              </a:lnSpc>
            </a:pP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主要从事</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腹部</a:t>
            </a:r>
            <a:r>
              <a:rPr lang="en-US" altLang="zh-CN" sz="21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CT</a:t>
            </a:r>
            <a:r>
              <a:rPr lang="zh-CN" altLang="en-US" sz="21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1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MRI</a:t>
            </a:r>
            <a:r>
              <a:rPr lang="zh-CN" altLang="en-US" sz="2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肿瘤影像</a:t>
            </a:r>
            <a:r>
              <a:rPr lang="zh-CN" altLang="en-US" sz="2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诊断分析</a:t>
            </a:r>
            <a:r>
              <a:rPr lang="zh-CN" altLang="en-US" sz="2100" dirty="0" smtClean="0">
                <a:solidFill>
                  <a:srgbClr val="000000"/>
                </a:solidFill>
                <a:latin typeface="楷体" panose="02010609060101010101" pitchFamily="49" charset="-122"/>
                <a:ea typeface="楷体" panose="02010609060101010101" pitchFamily="49" charset="-122"/>
                <a:cs typeface="Times New Roman" panose="02020603050405020304" pitchFamily="18" charset="0"/>
              </a:rPr>
              <a:t>研究。</a:t>
            </a:r>
            <a:endParaRPr lang="zh-CN" altLang="en-US" sz="2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04" y="1272042"/>
            <a:ext cx="1119666" cy="1679499"/>
          </a:xfrm>
          <a:prstGeom prst="rect">
            <a:avLst/>
          </a:prstGeom>
        </p:spPr>
      </p:pic>
      <p:sp>
        <p:nvSpPr>
          <p:cNvPr id="11" name="矩形 10"/>
          <p:cNvSpPr/>
          <p:nvPr/>
        </p:nvSpPr>
        <p:spPr>
          <a:xfrm>
            <a:off x="55419" y="2940614"/>
            <a:ext cx="9088581" cy="1643527"/>
          </a:xfrm>
          <a:prstGeom prst="rect">
            <a:avLst/>
          </a:prstGeom>
        </p:spPr>
        <p:txBody>
          <a:bodyPr wrap="square">
            <a:spAutoFit/>
          </a:bodyPr>
          <a:lstStyle/>
          <a:p>
            <a:pPr marL="342900" indent="-342900">
              <a:lnSpc>
                <a:spcPct val="120000"/>
              </a:lnSpc>
              <a:buClr>
                <a:srgbClr val="FF0000"/>
              </a:buClr>
              <a:buFont typeface="Wingdings" panose="05000000000000000000" pitchFamily="2" charset="2"/>
              <a:buChar char="Ø"/>
            </a:pP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主持或者参与国家及省部级课题十余项</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，以</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第一</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作者或</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通讯</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作者发表</a:t>
            </a:r>
            <a:r>
              <a:rPr lang="en-US" altLang="zh-CN"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SCI</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论文</a:t>
            </a:r>
            <a:r>
              <a:rPr lang="en-US" altLang="zh-CN"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43</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篇。</a:t>
            </a:r>
            <a:r>
              <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2013</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年获得重庆市科技进步奖二等奖一项。</a:t>
            </a:r>
            <a:endPar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20000"/>
              </a:lnSpc>
              <a:buClr>
                <a:srgbClr val="FF0000"/>
              </a:buClr>
              <a:buFont typeface="Wingdings" panose="05000000000000000000" pitchFamily="2" charset="2"/>
              <a:buChar char="Ø"/>
            </a:pP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重庆市中西医结合医学影像学组副</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主任委员、</a:t>
            </a:r>
            <a:r>
              <a:rPr lang="zh-CN" altLang="en-US" sz="2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重庆市医学会放射医学专业委员会第六届委员会胸心学组副</a:t>
            </a:r>
            <a:r>
              <a:rPr lang="zh-CN" altLang="en-US"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组长。</a:t>
            </a:r>
            <a:endParaRPr lang="en-US" altLang="zh-CN" sz="21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04" y="4620113"/>
            <a:ext cx="1119666" cy="1679499"/>
          </a:xfrm>
          <a:prstGeom prst="rect">
            <a:avLst/>
          </a:prstGeom>
        </p:spPr>
      </p:pic>
    </p:spTree>
    <p:extLst>
      <p:ext uri="{BB962C8B-B14F-4D97-AF65-F5344CB8AC3E}">
        <p14:creationId xmlns:p14="http://schemas.microsoft.com/office/powerpoint/2010/main" val="99808590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研究成员组成</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7" name="矩形 26"/>
          <p:cNvSpPr/>
          <p:nvPr/>
        </p:nvSpPr>
        <p:spPr>
          <a:xfrm>
            <a:off x="8818" y="810377"/>
            <a:ext cx="2448107" cy="461665"/>
          </a:xfrm>
          <a:prstGeom prst="rect">
            <a:avLst/>
          </a:prstGeom>
        </p:spPr>
        <p:txBody>
          <a:bodyPr wrap="none">
            <a:spAutoFit/>
          </a:bodyPr>
          <a:lstStyle/>
          <a:p>
            <a:pPr marL="285750" lvl="0" indent="-285750" algn="ctr" defTabSz="914400" fontAlgn="base">
              <a:spcBef>
                <a:spcPct val="0"/>
              </a:spcBef>
              <a:spcAft>
                <a:spcPct val="0"/>
              </a:spcAft>
              <a:buClr>
                <a:srgbClr val="FF0000"/>
              </a:buClr>
              <a:buFont typeface="Wingdings" panose="05000000000000000000" pitchFamily="2" charset="2"/>
              <a:buChar char="q"/>
            </a:pPr>
            <a:r>
              <a:rPr lang="en-US" altLang="zh-CN" sz="2400" b="1" dirty="0" smtClean="0">
                <a:latin typeface="Times New Roman" panose="02020603050405020304" pitchFamily="18" charset="0"/>
                <a:ea typeface="微软雅黑" panose="020B0503020204020204" pitchFamily="34" charset="-122"/>
              </a:rPr>
              <a:t> </a:t>
            </a:r>
            <a:r>
              <a:rPr lang="zh-CN" altLang="en-US" sz="2400" b="1" dirty="0">
                <a:latin typeface="Times New Roman" panose="02020603050405020304" pitchFamily="18" charset="0"/>
                <a:ea typeface="微软雅黑" panose="020B0503020204020204" pitchFamily="34" charset="-122"/>
              </a:rPr>
              <a:t>学生</a:t>
            </a:r>
            <a:r>
              <a:rPr lang="zh-CN" altLang="en-US" sz="2400" b="1" dirty="0" smtClean="0">
                <a:latin typeface="Times New Roman" panose="02020603050405020304" pitchFamily="18" charset="0"/>
                <a:ea typeface="微软雅黑" panose="020B0503020204020204" pitchFamily="34" charset="-122"/>
              </a:rPr>
              <a:t>成员概况</a:t>
            </a:r>
            <a:endParaRPr lang="zh-CN" altLang="zh-CN" sz="2400" b="1" dirty="0">
              <a:latin typeface="Times New Roman" panose="02020603050405020304" pitchFamily="18" charset="0"/>
              <a:ea typeface="微软雅黑" panose="020B0503020204020204" pitchFamily="34" charset="-122"/>
            </a:endParaRPr>
          </a:p>
        </p:txBody>
      </p:sp>
      <p:graphicFrame>
        <p:nvGraphicFramePr>
          <p:cNvPr id="11" name="표 5">
            <a:extLst>
              <a:ext uri="{FF2B5EF4-FFF2-40B4-BE49-F238E27FC236}">
                <a16:creationId xmlns:a16="http://schemas.microsoft.com/office/drawing/2014/main" id="{9111998A-8946-451C-9E8A-85572A736AC3}"/>
              </a:ext>
            </a:extLst>
          </p:cNvPr>
          <p:cNvGraphicFramePr>
            <a:graphicFrameLocks noGrp="1"/>
          </p:cNvGraphicFramePr>
          <p:nvPr>
            <p:extLst>
              <p:ext uri="{D42A27DB-BD31-4B8C-83A1-F6EECF244321}">
                <p14:modId xmlns:p14="http://schemas.microsoft.com/office/powerpoint/2010/main" val="810913104"/>
              </p:ext>
            </p:extLst>
          </p:nvPr>
        </p:nvGraphicFramePr>
        <p:xfrm>
          <a:off x="936381" y="1272042"/>
          <a:ext cx="7337778" cy="3389697"/>
        </p:xfrm>
        <a:graphic>
          <a:graphicData uri="http://schemas.openxmlformats.org/drawingml/2006/table">
            <a:tbl>
              <a:tblPr firstRow="1" bandRow="1"/>
              <a:tblGrid>
                <a:gridCol w="609600">
                  <a:extLst>
                    <a:ext uri="{9D8B030D-6E8A-4147-A177-3AD203B41FA5}">
                      <a16:colId xmlns:a16="http://schemas.microsoft.com/office/drawing/2014/main" val="20000"/>
                    </a:ext>
                  </a:extLst>
                </a:gridCol>
                <a:gridCol w="1444978">
                  <a:extLst>
                    <a:ext uri="{9D8B030D-6E8A-4147-A177-3AD203B41FA5}">
                      <a16:colId xmlns:a16="http://schemas.microsoft.com/office/drawing/2014/main" val="20001"/>
                    </a:ext>
                  </a:extLst>
                </a:gridCol>
                <a:gridCol w="4101562">
                  <a:extLst>
                    <a:ext uri="{9D8B030D-6E8A-4147-A177-3AD203B41FA5}">
                      <a16:colId xmlns:a16="http://schemas.microsoft.com/office/drawing/2014/main" val="20002"/>
                    </a:ext>
                  </a:extLst>
                </a:gridCol>
                <a:gridCol w="1181638">
                  <a:extLst>
                    <a:ext uri="{9D8B030D-6E8A-4147-A177-3AD203B41FA5}">
                      <a16:colId xmlns:a16="http://schemas.microsoft.com/office/drawing/2014/main" val="20003"/>
                    </a:ext>
                  </a:extLst>
                </a:gridCol>
              </a:tblGrid>
              <a:tr h="4008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latinLnBrk="1"/>
                      <a:endParaRPr lang="en-US" altLang="ko-KR" sz="1800" b="0" kern="1200" baseline="0" dirty="0">
                        <a:solidFill>
                          <a:schemeClr val="bg1"/>
                        </a:solidFill>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博士研究生</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研究方向</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0" baseline="0" dirty="0" smtClean="0">
                          <a:solidFill>
                            <a:schemeClr val="bg1"/>
                          </a:solidFill>
                          <a:latin typeface="Times New Roman" panose="02020603050405020304" pitchFamily="18" charset="0"/>
                          <a:ea typeface="微软雅黑" panose="020B0503020204020204" pitchFamily="34" charset="-122"/>
                        </a:rPr>
                        <a:t>年级</a:t>
                      </a:r>
                      <a:endParaRPr lang="en-US" altLang="ko-KR" sz="1800" b="0" baseline="0" dirty="0">
                        <a:solidFill>
                          <a:schemeClr val="bg1"/>
                        </a:solidFill>
                        <a:latin typeface="Times New Roman" panose="02020603050405020304" pitchFamily="18" charset="0"/>
                        <a:ea typeface="微软雅黑" panose="020B0503020204020204" pitchFamily="34" charset="-122"/>
                      </a:endParaRPr>
                    </a:p>
                  </a:txBody>
                  <a:tcPr marL="91430" marR="91430" marT="45726" marB="45726" anchor="ctr">
                    <a:lnL w="3175" cap="flat" cmpd="sng" algn="ctr">
                      <a:solidFill>
                        <a:sysClr val="window" lastClr="FFFFFF"/>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10000"/>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1</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段宇乐</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高光谱遥感影像特征提取研究</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博五</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8456"/>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2</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李政英</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高光谱图像降维及分类研究</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博三</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391046"/>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3</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徐科杰</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高分辨率遥感影像场景分类</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博四</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804651"/>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4</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蒲春宇</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基于深度学习的高光谱遥感地物识别</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博二</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614593"/>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5</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李远</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胸部</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CT</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影像肺部鳞腺癌分类</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博三</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83442"/>
                  </a:ext>
                </a:extLst>
              </a:tr>
              <a:tr h="4269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mn-cs"/>
                        </a:rPr>
                        <a:t>6</a:t>
                      </a: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吴若愚</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胸部</a:t>
                      </a:r>
                      <a:r>
                        <a:rPr kumimoji="0" lang="en-US" altLang="zh-CN"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CT</a:t>
                      </a: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影像良恶性肿瘤识别</a:t>
                      </a:r>
                      <a:endParaRPr kumimoji="0" lang="zh-CN" alt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博二</a:t>
                      </a: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622554"/>
                  </a:ext>
                </a:extLst>
              </a:tr>
              <a:tr h="42698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en-US" altLang="ko-KR" sz="1800" b="0" i="0" u="none" strike="noStrike" kern="1200" cap="none" spc="0" normalizeH="0" baseline="0" noProof="0" dirty="0">
                        <a:ln>
                          <a:noFill/>
                        </a:ln>
                        <a:solidFill>
                          <a:srgbClr val="25406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marL="91430" marR="91430" marT="45726" marB="45726" anchor="ctr">
                    <a:lnL w="3175" cap="flat" cmpd="sng" algn="ctr">
                      <a:no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汤一明</a:t>
                      </a:r>
                      <a:endParaRPr kumimoji="0" 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多模态视频目标识别追踪</a:t>
                      </a:r>
                      <a:endParaRPr kumimoji="0" 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91430" marR="91430"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smtClean="0">
                          <a:ln>
                            <a:noFill/>
                          </a:ln>
                          <a:solidFill>
                            <a:srgbClr val="254061"/>
                          </a:solidFill>
                          <a:effectLst/>
                          <a:uLnTx/>
                          <a:uFillTx/>
                          <a:latin typeface="Times New Roman" panose="02020603050405020304" pitchFamily="18" charset="0"/>
                          <a:ea typeface="微软雅黑" panose="020B0503020204020204" pitchFamily="34" charset="-122"/>
                          <a:cs typeface="+mn-cs"/>
                        </a:rPr>
                        <a:t>博四</a:t>
                      </a:r>
                      <a:endParaRPr kumimoji="0" lang="en-US" sz="1800" b="0" i="0" u="none" strike="noStrike" kern="1200" cap="none" spc="0" normalizeH="0" baseline="0" dirty="0">
                        <a:ln>
                          <a:noFill/>
                        </a:ln>
                        <a:solidFill>
                          <a:srgbClr val="254061"/>
                        </a:solidFill>
                        <a:effectLst/>
                        <a:uLnTx/>
                        <a:uFillTx/>
                        <a:latin typeface="Times New Roman" panose="02020603050405020304" pitchFamily="18" charset="0"/>
                        <a:ea typeface="微软雅黑" panose="020B0503020204020204" pitchFamily="34" charset="-122"/>
                        <a:cs typeface="+mn-cs"/>
                      </a:endParaRPr>
                    </a:p>
                  </a:txBody>
                  <a:tcPr marL="35996" marR="35996" marT="45726" marB="45726"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9323327"/>
                  </a:ext>
                </a:extLst>
              </a:tr>
            </a:tbl>
          </a:graphicData>
        </a:graphic>
      </p:graphicFrame>
      <p:graphicFrame>
        <p:nvGraphicFramePr>
          <p:cNvPr id="14" name="表格 13"/>
          <p:cNvGraphicFramePr>
            <a:graphicFrameLocks noGrp="1"/>
          </p:cNvGraphicFramePr>
          <p:nvPr>
            <p:custDataLst>
              <p:tags r:id="rId1"/>
            </p:custDataLst>
            <p:extLst>
              <p:ext uri="{D42A27DB-BD31-4B8C-83A1-F6EECF244321}">
                <p14:modId xmlns:p14="http://schemas.microsoft.com/office/powerpoint/2010/main" val="2857733123"/>
              </p:ext>
            </p:extLst>
          </p:nvPr>
        </p:nvGraphicFramePr>
        <p:xfrm>
          <a:off x="936382" y="4949143"/>
          <a:ext cx="7337777" cy="1293876"/>
        </p:xfrm>
        <a:graphic>
          <a:graphicData uri="http://schemas.openxmlformats.org/drawingml/2006/table">
            <a:tbl>
              <a:tblPr>
                <a:tableStyleId>{5940675A-B579-460E-94D1-54222C63F5DA}</a:tableStyleId>
              </a:tblPr>
              <a:tblGrid>
                <a:gridCol w="2399001">
                  <a:extLst>
                    <a:ext uri="{9D8B030D-6E8A-4147-A177-3AD203B41FA5}">
                      <a16:colId xmlns:a16="http://schemas.microsoft.com/office/drawing/2014/main" val="20000"/>
                    </a:ext>
                  </a:extLst>
                </a:gridCol>
                <a:gridCol w="2516234">
                  <a:extLst>
                    <a:ext uri="{9D8B030D-6E8A-4147-A177-3AD203B41FA5}">
                      <a16:colId xmlns:a16="http://schemas.microsoft.com/office/drawing/2014/main" val="20001"/>
                    </a:ext>
                  </a:extLst>
                </a:gridCol>
                <a:gridCol w="2422542">
                  <a:extLst>
                    <a:ext uri="{9D8B030D-6E8A-4147-A177-3AD203B41FA5}">
                      <a16:colId xmlns:a16="http://schemas.microsoft.com/office/drawing/2014/main" val="20002"/>
                    </a:ext>
                  </a:extLst>
                </a:gridCol>
              </a:tblGrid>
              <a:tr h="435264">
                <a:tc gridSpan="3">
                  <a:txBody>
                    <a:bodyPr/>
                    <a:lstStyle/>
                    <a:p>
                      <a:pPr algn="ctr">
                        <a:spcAft>
                          <a:spcPts val="0"/>
                        </a:spcAft>
                      </a:pPr>
                      <a:r>
                        <a:rPr lang="zh-CN" altLang="en-US" sz="1800" kern="100" dirty="0" smtClean="0">
                          <a:solidFill>
                            <a:schemeClr val="bg1"/>
                          </a:solidFill>
                          <a:latin typeface="Times New Roman" panose="02020603050405020304" pitchFamily="18" charset="0"/>
                          <a:ea typeface="微软雅黑" panose="020B0503020204020204" pitchFamily="34" charset="-122"/>
                          <a:cs typeface="Arial" panose="020B0604020202020204" pitchFamily="34" charset="0"/>
                        </a:rPr>
                        <a:t>硕士研究生</a:t>
                      </a:r>
                      <a:endParaRPr lang="zh-CN" sz="1800" b="1" kern="100" dirty="0">
                        <a:solidFill>
                          <a:schemeClr val="bg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12700" cap="flat" cmpd="sng" algn="ctr">
                      <a:solidFill>
                        <a:srgbClr val="25406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solidFill>
                      <a:srgbClr val="254061"/>
                    </a:solidFill>
                  </a:tcPr>
                </a:tc>
                <a:tc hMerge="1">
                  <a:txBody>
                    <a:bodyPr/>
                    <a:lstStyle/>
                    <a:p>
                      <a:endParaRPr lang="zh-CN"/>
                    </a:p>
                  </a:txBody>
                  <a:tcPr marL="20983" marR="20983" marT="4464"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5DA2"/>
                    </a:solidFill>
                  </a:tcPr>
                </a:tc>
                <a:tc hMerge="1">
                  <a:txBody>
                    <a:bodyPr/>
                    <a:lstStyle/>
                    <a:p>
                      <a:endParaRPr lang="zh-CN"/>
                    </a:p>
                  </a:txBody>
                  <a:tcPr marL="20983" marR="20983" marT="4464"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F4E79"/>
                    </a:solidFill>
                  </a:tcPr>
                </a:tc>
                <a:extLst>
                  <a:ext uri="{0D108BD9-81ED-4DB2-BD59-A6C34878D82A}">
                    <a16:rowId xmlns:a16="http://schemas.microsoft.com/office/drawing/2014/main" val="10000"/>
                  </a:ext>
                </a:extLst>
              </a:tr>
              <a:tr h="401687">
                <a:tc>
                  <a:txBody>
                    <a:bodyPr/>
                    <a:lstStyle/>
                    <a:p>
                      <a:pPr algn="ctr">
                        <a:spcAft>
                          <a:spcPts val="0"/>
                        </a:spcAft>
                      </a:pP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研一</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研二</a:t>
                      </a:r>
                      <a:endParaRPr lang="zh-CN" altLang="en-US" sz="1800"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研三</a:t>
                      </a:r>
                      <a:endParaRPr lang="zh-CN" sz="1800" b="0"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rgbClr val="254061"/>
                      </a:solidFill>
                      <a:prstDash val="solid"/>
                      <a:round/>
                      <a:headEnd type="none" w="med" len="med"/>
                      <a:tailEnd type="none" w="med" len="med"/>
                    </a:lnT>
                    <a:lnB w="3175"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69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5 </a:t>
                      </a: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endParaRPr lang="zh-CN" alt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chemeClr val="bg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6</a:t>
                      </a:r>
                      <a:r>
                        <a:rPr 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 </a:t>
                      </a:r>
                      <a:r>
                        <a:rPr lang="zh-CN" altLang="en-US"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r>
                        <a:rPr lang="zh-CN" sz="180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 </a:t>
                      </a:r>
                      <a:endParaRPr 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rgbClr val="25406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kern="100" dirty="0" smtClean="0">
                          <a:solidFill>
                            <a:srgbClr val="FD5A27"/>
                          </a:solidFill>
                          <a:latin typeface="Times New Roman" panose="02020603050405020304" pitchFamily="18" charset="0"/>
                          <a:ea typeface="微软雅黑" panose="020B0503020204020204" pitchFamily="34" charset="-122"/>
                          <a:cs typeface="Arial" panose="020B0604020202020204" pitchFamily="34" charset="0"/>
                        </a:rPr>
                        <a:t>5</a:t>
                      </a:r>
                      <a:r>
                        <a:rPr lang="zh-CN" altLang="en-US" sz="1800" b="0" kern="100" dirty="0" smtClean="0">
                          <a:solidFill>
                            <a:srgbClr val="254061"/>
                          </a:solidFill>
                          <a:latin typeface="Times New Roman" panose="02020603050405020304" pitchFamily="18" charset="0"/>
                          <a:ea typeface="微软雅黑" panose="020B0503020204020204" pitchFamily="34" charset="-122"/>
                          <a:cs typeface="Arial" panose="020B0604020202020204" pitchFamily="34" charset="0"/>
                        </a:rPr>
                        <a:t>人</a:t>
                      </a:r>
                      <a:endParaRPr lang="zh-CN" altLang="zh-CN" sz="1800" b="1" kern="100" dirty="0">
                        <a:solidFill>
                          <a:srgbClr val="254061"/>
                        </a:solidFill>
                        <a:latin typeface="Times New Roman" panose="02020603050405020304" pitchFamily="18" charset="0"/>
                        <a:ea typeface="微软雅黑" panose="020B0503020204020204" pitchFamily="34" charset="-122"/>
                        <a:cs typeface="Arial" panose="020B0604020202020204" pitchFamily="34" charset="0"/>
                      </a:endParaRPr>
                    </a:p>
                  </a:txBody>
                  <a:tcPr marL="20983" marR="20983" marT="4465" marB="0" anchor="ctr">
                    <a:lnL w="3175" cap="flat" cmpd="sng" algn="ctr">
                      <a:solidFill>
                        <a:srgbClr val="25406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rgbClr val="254061"/>
                      </a:solidFill>
                      <a:prstDash val="solid"/>
                      <a:round/>
                      <a:headEnd type="none" w="med" len="med"/>
                      <a:tailEnd type="none" w="med" len="med"/>
                    </a:lnT>
                    <a:lnB w="19050" cap="flat" cmpd="sng" algn="ctr">
                      <a:solidFill>
                        <a:srgbClr val="2540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6326787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18" y="4571278"/>
            <a:ext cx="2466972" cy="1775804"/>
          </a:xfrm>
          <a:prstGeom prst="rect">
            <a:avLst/>
          </a:prstGeom>
        </p:spPr>
      </p:pic>
      <p:sp>
        <p:nvSpPr>
          <p:cNvPr id="15" name="Rectangle 5"/>
          <p:cNvSpPr>
            <a:spLocks noGrp="1" noChangeArrowheads="1"/>
          </p:cNvSpPr>
          <p:nvPr/>
        </p:nvSpPr>
        <p:spPr bwMode="auto">
          <a:xfrm>
            <a:off x="755650" y="115888"/>
            <a:ext cx="83883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团队基本</a:t>
            </a:r>
            <a:r>
              <a:rPr kumimoji="0" lang="zh-CN" altLang="en-US" sz="2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sym typeface="Arial" panose="020B0604020202020204" pitchFamily="34" charset="0"/>
              </a:rPr>
              <a:t>情况</a:t>
            </a:r>
            <a:r>
              <a:rPr kumimoji="0" lang="zh-CN" altLang="en-US" sz="2800" b="1" i="0" u="none" strike="noStrike" kern="1200" cap="none" spc="0" normalizeH="0" baseline="0" noProof="0" dirty="0" smtClean="0">
                <a:ln>
                  <a:noFill/>
                </a:ln>
                <a:solidFill>
                  <a:srgbClr val="C00000"/>
                </a:solidFill>
                <a:effectLst/>
                <a:uLnTx/>
                <a:uFillTx/>
                <a:latin typeface="Calibri"/>
                <a:ea typeface="微软雅黑" panose="020B0503020204020204" pitchFamily="34" charset="-122"/>
                <a:cs typeface="+mn-cs"/>
                <a:sym typeface="Arial" panose="020B0604020202020204" pitchFamily="34" charset="0"/>
              </a:rPr>
              <a:t>：</a:t>
            </a:r>
            <a:r>
              <a:rPr kumimoji="0" lang="zh-CN" altLang="en-US" sz="2800" b="1" i="0" u="none" strike="noStrike" kern="1200" cap="none" spc="0" normalizeH="0" baseline="0" noProof="0" dirty="0" smtClean="0">
                <a:ln>
                  <a:noFill/>
                </a:ln>
                <a:solidFill>
                  <a:srgbClr val="4C78C7"/>
                </a:solidFill>
                <a:effectLst/>
                <a:uLnTx/>
                <a:uFillTx/>
                <a:latin typeface="Calibri"/>
                <a:ea typeface="微软雅黑" panose="020B0503020204020204" pitchFamily="34" charset="-122"/>
                <a:cs typeface="+mn-cs"/>
                <a:sym typeface="Arial" panose="020B0604020202020204" pitchFamily="34" charset="0"/>
              </a:rPr>
              <a:t>研究方向及领域</a:t>
            </a:r>
            <a:endParaRPr kumimoji="0" lang="zh-CN" altLang="en-US" sz="2800" b="1" i="0" u="none" strike="noStrike" kern="1200" cap="none" spc="0" normalizeH="0" baseline="0" noProof="0" dirty="0">
              <a:ln>
                <a:noFill/>
              </a:ln>
              <a:solidFill>
                <a:srgbClr val="4C78C7"/>
              </a:solidFill>
              <a:effectLst/>
              <a:uLnTx/>
              <a:uFillTx/>
              <a:latin typeface="Calibri"/>
              <a:ea typeface="微软雅黑" panose="020B0503020204020204" pitchFamily="34" charset="-122"/>
              <a:cs typeface="+mn-cs"/>
              <a:sym typeface="Arial" panose="020B0604020202020204" pitchFamily="34" charset="0"/>
            </a:endParaRPr>
          </a:p>
        </p:txBody>
      </p:sp>
      <p:sp>
        <p:nvSpPr>
          <p:cNvPr id="28" name="Text Box 5"/>
          <p:cNvSpPr txBox="1">
            <a:spLocks noChangeArrowheads="1"/>
          </p:cNvSpPr>
          <p:nvPr/>
        </p:nvSpPr>
        <p:spPr bwMode="gray">
          <a:xfrm>
            <a:off x="232234" y="841086"/>
            <a:ext cx="1046831" cy="1457928"/>
          </a:xfrm>
          <a:prstGeom prst="rect">
            <a:avLst/>
          </a:prstGeom>
          <a:solidFill>
            <a:srgbClr val="75A0DD"/>
          </a:solidFill>
          <a:ln w="9525" algn="ctr">
            <a:noFill/>
            <a:miter lim="800000"/>
            <a:headEnd/>
            <a:tailEnd/>
          </a:ln>
          <a:effectLst>
            <a:outerShdw blurRad="50800" dist="38100" dir="2700000" algn="tl" rotWithShape="0">
              <a:prstClr val="black">
                <a:alpha val="40000"/>
              </a:prstClr>
            </a:outerShdw>
          </a:effectLst>
        </p:spPr>
        <p:txBody>
          <a:bodyPr anchor="ctr" anchorCtr="0">
            <a:noAutofit/>
          </a:bodyPr>
          <a:lstStyle/>
          <a:p>
            <a:pPr algn="ctr" eaLnBrk="0" hangingPunct="0">
              <a:defRPr/>
            </a:pPr>
            <a:r>
              <a:rPr lang="zh-CN" altLang="en-US" sz="2800" b="1" dirty="0" smtClean="0">
                <a:solidFill>
                  <a:schemeClr val="bg1"/>
                </a:solidFill>
                <a:ea typeface="隶书" pitchFamily="49" charset="-122"/>
              </a:rPr>
              <a:t>研究</a:t>
            </a:r>
            <a:r>
              <a:rPr lang="zh-CN" altLang="en-US" sz="2800" b="1" dirty="0">
                <a:solidFill>
                  <a:schemeClr val="bg1"/>
                </a:solidFill>
                <a:ea typeface="隶书" pitchFamily="49" charset="-122"/>
              </a:rPr>
              <a:t>方向</a:t>
            </a:r>
            <a:r>
              <a:rPr lang="zh-CN" altLang="en-US" sz="2800" b="1" dirty="0" smtClean="0">
                <a:solidFill>
                  <a:schemeClr val="bg1"/>
                </a:solidFill>
                <a:ea typeface="隶书" pitchFamily="49" charset="-122"/>
              </a:rPr>
              <a:t>定位</a:t>
            </a:r>
            <a:endParaRPr lang="zh-CN" altLang="en-US" sz="2800" b="1" dirty="0">
              <a:solidFill>
                <a:schemeClr val="bg1"/>
              </a:solidFill>
              <a:ea typeface="隶书" pitchFamily="49" charset="-122"/>
            </a:endParaRPr>
          </a:p>
        </p:txBody>
      </p:sp>
      <p:sp>
        <p:nvSpPr>
          <p:cNvPr id="29" name="Text Box 6"/>
          <p:cNvSpPr txBox="1">
            <a:spLocks noChangeArrowheads="1"/>
          </p:cNvSpPr>
          <p:nvPr/>
        </p:nvSpPr>
        <p:spPr bwMode="gray">
          <a:xfrm>
            <a:off x="1481729" y="908331"/>
            <a:ext cx="7221047" cy="1323439"/>
          </a:xfrm>
          <a:prstGeom prst="rect">
            <a:avLst/>
          </a:prstGeom>
          <a:solidFill>
            <a:srgbClr val="E4ECF8"/>
          </a:solidFill>
          <a:ln w="9525" algn="ctr">
            <a:noFill/>
            <a:miter lim="800000"/>
            <a:headEnd/>
            <a:tailEnd/>
          </a:ln>
          <a:effectLst>
            <a:outerShdw blurRad="50800" dist="38100" dir="2700000" algn="tl" rotWithShape="0">
              <a:prstClr val="black">
                <a:alpha val="40000"/>
              </a:prstClr>
            </a:outerShdw>
          </a:effectLst>
        </p:spPr>
        <p:txBody>
          <a:bodyPr wrap="square">
            <a:spAutoFit/>
          </a:bodyPr>
          <a:lstStyle/>
          <a:p>
            <a:pPr algn="just" eaLnBrk="0" hangingPunct="0">
              <a:defRPr/>
            </a:pPr>
            <a:r>
              <a:rPr lang="zh-CN" altLang="en-US" sz="2000" b="1" dirty="0" smtClean="0">
                <a:solidFill>
                  <a:srgbClr val="003399"/>
                </a:solidFill>
                <a:latin typeface="华文中宋" pitchFamily="2" charset="-122"/>
                <a:ea typeface="华文中宋" pitchFamily="2" charset="-122"/>
              </a:rPr>
              <a:t>       图像</a:t>
            </a:r>
            <a:r>
              <a:rPr lang="zh-CN" altLang="en-US" sz="2000" b="1" dirty="0">
                <a:solidFill>
                  <a:srgbClr val="003399"/>
                </a:solidFill>
                <a:latin typeface="华文中宋" pitchFamily="2" charset="-122"/>
                <a:ea typeface="华文中宋" pitchFamily="2" charset="-122"/>
              </a:rPr>
              <a:t>信息处理</a:t>
            </a:r>
            <a:r>
              <a:rPr lang="zh-CN" altLang="en-US" sz="2000" b="1" dirty="0" smtClean="0">
                <a:solidFill>
                  <a:srgbClr val="003399"/>
                </a:solidFill>
                <a:latin typeface="华文中宋" pitchFamily="2" charset="-122"/>
                <a:ea typeface="华文中宋" pitchFamily="2" charset="-122"/>
              </a:rPr>
              <a:t>研究室以</a:t>
            </a:r>
            <a:r>
              <a:rPr lang="zh-CN" altLang="en-US" sz="2000" b="1" dirty="0" smtClean="0">
                <a:solidFill>
                  <a:srgbClr val="FF0000"/>
                </a:solidFill>
                <a:latin typeface="华文中宋" pitchFamily="2" charset="-122"/>
                <a:ea typeface="华文中宋" pitchFamily="2" charset="-122"/>
              </a:rPr>
              <a:t>图像处理与模式识别</a:t>
            </a:r>
            <a:r>
              <a:rPr lang="zh-CN" altLang="en-US" sz="2000" b="1" dirty="0" smtClean="0">
                <a:solidFill>
                  <a:srgbClr val="003399"/>
                </a:solidFill>
                <a:latin typeface="华文中宋" pitchFamily="2" charset="-122"/>
                <a:ea typeface="华文中宋" pitchFamily="2" charset="-122"/>
              </a:rPr>
              <a:t>为研究核心，</a:t>
            </a:r>
            <a:r>
              <a:rPr lang="zh-CN" altLang="en-US" sz="2000" b="1" dirty="0">
                <a:solidFill>
                  <a:srgbClr val="003399"/>
                </a:solidFill>
                <a:latin typeface="华文中宋" pitchFamily="2" charset="-122"/>
                <a:ea typeface="华文中宋" pitchFamily="2" charset="-122"/>
              </a:rPr>
              <a:t>重点</a:t>
            </a:r>
            <a:r>
              <a:rPr lang="zh-CN" altLang="en-US" sz="2000" b="1" dirty="0" smtClean="0">
                <a:solidFill>
                  <a:srgbClr val="003399"/>
                </a:solidFill>
                <a:latin typeface="华文中宋" pitchFamily="2" charset="-122"/>
                <a:ea typeface="华文中宋" pitchFamily="2" charset="-122"/>
              </a:rPr>
              <a:t>研究</a:t>
            </a:r>
            <a:r>
              <a:rPr lang="zh-CN" altLang="en-US" sz="2000" b="1" dirty="0" smtClean="0">
                <a:solidFill>
                  <a:schemeClr val="accent2">
                    <a:lumMod val="75000"/>
                  </a:schemeClr>
                </a:solidFill>
                <a:latin typeface="华文中宋" pitchFamily="2" charset="-122"/>
                <a:ea typeface="华文中宋" pitchFamily="2" charset="-122"/>
              </a:rPr>
              <a:t>流形</a:t>
            </a:r>
            <a:r>
              <a:rPr lang="zh-CN" altLang="en-US" sz="2000" b="1" dirty="0">
                <a:solidFill>
                  <a:schemeClr val="accent2">
                    <a:lumMod val="75000"/>
                  </a:schemeClr>
                </a:solidFill>
                <a:latin typeface="华文中宋" pitchFamily="2" charset="-122"/>
                <a:ea typeface="华文中宋" pitchFamily="2" charset="-122"/>
              </a:rPr>
              <a:t>学习、稀疏表示和深度学习</a:t>
            </a:r>
            <a:r>
              <a:rPr lang="zh-CN" altLang="en-US" sz="2000" b="1" dirty="0" smtClean="0">
                <a:solidFill>
                  <a:srgbClr val="003399"/>
                </a:solidFill>
                <a:latin typeface="华文中宋" pitchFamily="2" charset="-122"/>
                <a:ea typeface="华文中宋" pitchFamily="2" charset="-122"/>
              </a:rPr>
              <a:t>等</a:t>
            </a:r>
            <a:r>
              <a:rPr lang="zh-CN" altLang="en-US" sz="2000" b="1" dirty="0" smtClean="0">
                <a:solidFill>
                  <a:schemeClr val="accent2">
                    <a:lumMod val="75000"/>
                  </a:schemeClr>
                </a:solidFill>
                <a:latin typeface="华文中宋" pitchFamily="2" charset="-122"/>
                <a:ea typeface="华文中宋" pitchFamily="2" charset="-122"/>
              </a:rPr>
              <a:t>人工智能</a:t>
            </a:r>
            <a:r>
              <a:rPr lang="zh-CN" altLang="en-US" sz="2000" b="1" dirty="0" smtClean="0">
                <a:solidFill>
                  <a:srgbClr val="003399"/>
                </a:solidFill>
                <a:latin typeface="华文中宋" pitchFamily="2" charset="-122"/>
                <a:ea typeface="华文中宋" pitchFamily="2" charset="-122"/>
              </a:rPr>
              <a:t>前沿</a:t>
            </a:r>
            <a:r>
              <a:rPr lang="zh-CN" altLang="en-US" sz="2000" b="1" dirty="0">
                <a:solidFill>
                  <a:srgbClr val="003399"/>
                </a:solidFill>
                <a:latin typeface="华文中宋" pitchFamily="2" charset="-122"/>
                <a:ea typeface="华文中宋" pitchFamily="2" charset="-122"/>
              </a:rPr>
              <a:t>理论</a:t>
            </a:r>
            <a:r>
              <a:rPr lang="zh-CN" altLang="en-US" sz="2000" b="1" dirty="0" smtClean="0">
                <a:solidFill>
                  <a:srgbClr val="003399"/>
                </a:solidFill>
                <a:latin typeface="华文中宋" pitchFamily="2" charset="-122"/>
                <a:ea typeface="华文中宋" pitchFamily="2" charset="-122"/>
              </a:rPr>
              <a:t>，并以此为理论基础分别开展</a:t>
            </a:r>
            <a:r>
              <a:rPr lang="zh-CN" altLang="en-US" sz="2000" b="1" dirty="0" smtClean="0">
                <a:solidFill>
                  <a:srgbClr val="FF0000"/>
                </a:solidFill>
                <a:latin typeface="华文中宋" pitchFamily="2" charset="-122"/>
                <a:ea typeface="华文中宋" pitchFamily="2" charset="-122"/>
              </a:rPr>
              <a:t>高光谱</a:t>
            </a:r>
            <a:r>
              <a:rPr lang="en-US" altLang="zh-CN" sz="2000" b="1" dirty="0" smtClean="0">
                <a:solidFill>
                  <a:srgbClr val="FF0000"/>
                </a:solidFill>
                <a:latin typeface="华文中宋" pitchFamily="2" charset="-122"/>
                <a:ea typeface="华文中宋" pitchFamily="2" charset="-122"/>
              </a:rPr>
              <a:t>/</a:t>
            </a:r>
            <a:r>
              <a:rPr lang="zh-CN" altLang="en-US" sz="2000" b="1" dirty="0" smtClean="0">
                <a:solidFill>
                  <a:srgbClr val="FF0000"/>
                </a:solidFill>
                <a:latin typeface="华文中宋" pitchFamily="2" charset="-122"/>
                <a:ea typeface="华文中宋" pitchFamily="2" charset="-122"/>
              </a:rPr>
              <a:t>高分辨率遥感影像处理分析</a:t>
            </a:r>
            <a:r>
              <a:rPr lang="zh-CN" altLang="en-US" sz="2000" b="1" dirty="0" smtClean="0">
                <a:solidFill>
                  <a:srgbClr val="003399"/>
                </a:solidFill>
                <a:latin typeface="华文中宋" pitchFamily="2" charset="-122"/>
                <a:ea typeface="华文中宋" pitchFamily="2" charset="-122"/>
              </a:rPr>
              <a:t>、</a:t>
            </a:r>
            <a:r>
              <a:rPr lang="zh-CN" altLang="en-US" sz="2000" b="1" dirty="0" smtClean="0">
                <a:solidFill>
                  <a:srgbClr val="FF0000"/>
                </a:solidFill>
                <a:latin typeface="华文中宋" pitchFamily="2" charset="-122"/>
                <a:ea typeface="华文中宋" pitchFamily="2" charset="-122"/>
              </a:rPr>
              <a:t>医学影像智能分析</a:t>
            </a:r>
            <a:r>
              <a:rPr lang="zh-CN" altLang="en-US" sz="2000" b="1" dirty="0">
                <a:solidFill>
                  <a:srgbClr val="003399"/>
                </a:solidFill>
                <a:latin typeface="华文中宋" pitchFamily="2" charset="-122"/>
                <a:ea typeface="华文中宋" pitchFamily="2" charset="-122"/>
              </a:rPr>
              <a:t>及</a:t>
            </a:r>
            <a:r>
              <a:rPr lang="zh-CN" altLang="en-US" sz="2000" b="1" dirty="0" smtClean="0">
                <a:solidFill>
                  <a:srgbClr val="FF0000"/>
                </a:solidFill>
                <a:latin typeface="华文中宋" pitchFamily="2" charset="-122"/>
                <a:ea typeface="华文中宋" pitchFamily="2" charset="-122"/>
              </a:rPr>
              <a:t>大数据</a:t>
            </a:r>
            <a:r>
              <a:rPr lang="zh-CN" altLang="en-US" sz="2000" b="1" dirty="0">
                <a:solidFill>
                  <a:srgbClr val="FF0000"/>
                </a:solidFill>
                <a:latin typeface="华文中宋" pitchFamily="2" charset="-122"/>
                <a:ea typeface="华文中宋" pitchFamily="2" charset="-122"/>
              </a:rPr>
              <a:t>视频</a:t>
            </a:r>
            <a:r>
              <a:rPr lang="zh-CN" altLang="en-US" sz="2000" b="1" dirty="0" smtClean="0">
                <a:solidFill>
                  <a:srgbClr val="FF0000"/>
                </a:solidFill>
                <a:latin typeface="华文中宋" pitchFamily="2" charset="-122"/>
                <a:ea typeface="华文中宋" pitchFamily="2" charset="-122"/>
              </a:rPr>
              <a:t>目标追踪</a:t>
            </a:r>
            <a:r>
              <a:rPr lang="zh-CN" altLang="en-US" sz="2000" b="1" dirty="0" smtClean="0">
                <a:solidFill>
                  <a:srgbClr val="003399"/>
                </a:solidFill>
                <a:latin typeface="华文中宋" pitchFamily="2" charset="-122"/>
                <a:ea typeface="华文中宋" pitchFamily="2" charset="-122"/>
              </a:rPr>
              <a:t>研究。</a:t>
            </a:r>
            <a:endParaRPr lang="zh-CN" altLang="en-US" sz="2000" b="1" dirty="0">
              <a:solidFill>
                <a:srgbClr val="003399"/>
              </a:solidFill>
              <a:latin typeface="华文中宋" pitchFamily="2" charset="-122"/>
              <a:ea typeface="华文中宋" pitchFamily="2" charset="-122"/>
            </a:endParaRPr>
          </a:p>
        </p:txBody>
      </p:sp>
      <p:grpSp>
        <p:nvGrpSpPr>
          <p:cNvPr id="30" name="组合 29"/>
          <p:cNvGrpSpPr/>
          <p:nvPr/>
        </p:nvGrpSpPr>
        <p:grpSpPr>
          <a:xfrm>
            <a:off x="2861713" y="2695167"/>
            <a:ext cx="3302271" cy="3207887"/>
            <a:chOff x="988851" y="1110626"/>
            <a:chExt cx="2620684" cy="2261341"/>
          </a:xfrm>
        </p:grpSpPr>
        <p:grpSp>
          <p:nvGrpSpPr>
            <p:cNvPr id="31" name="组合 46">
              <a:extLst>
                <a:ext uri="{FF2B5EF4-FFF2-40B4-BE49-F238E27FC236}">
                  <a16:creationId xmlns:a16="http://schemas.microsoft.com/office/drawing/2014/main" id="{28CCE633-25B1-469E-811E-C1DFC894DC57}"/>
                </a:ext>
              </a:extLst>
            </p:cNvPr>
            <p:cNvGrpSpPr>
              <a:grpSpLocks/>
            </p:cNvGrpSpPr>
            <p:nvPr/>
          </p:nvGrpSpPr>
          <p:grpSpPr bwMode="auto">
            <a:xfrm>
              <a:off x="988851" y="1110626"/>
              <a:ext cx="2620684" cy="2261341"/>
              <a:chOff x="6895703" y="4581129"/>
              <a:chExt cx="2160059" cy="2073793"/>
            </a:xfrm>
          </p:grpSpPr>
          <p:grpSp>
            <p:nvGrpSpPr>
              <p:cNvPr id="33" name="组合 17">
                <a:extLst>
                  <a:ext uri="{FF2B5EF4-FFF2-40B4-BE49-F238E27FC236}">
                    <a16:creationId xmlns:a16="http://schemas.microsoft.com/office/drawing/2014/main" id="{BD8C85AE-FCDE-4646-8DB1-6CCFB5D51576}"/>
                  </a:ext>
                </a:extLst>
              </p:cNvPr>
              <p:cNvGrpSpPr>
                <a:grpSpLocks/>
              </p:cNvGrpSpPr>
              <p:nvPr/>
            </p:nvGrpSpPr>
            <p:grpSpPr bwMode="auto">
              <a:xfrm>
                <a:off x="6895703" y="4581129"/>
                <a:ext cx="2160059" cy="2073793"/>
                <a:chOff x="3229370" y="2410955"/>
                <a:chExt cx="3027217" cy="2906317"/>
              </a:xfrm>
            </p:grpSpPr>
            <p:grpSp>
              <p:nvGrpSpPr>
                <p:cNvPr id="38" name="组合 18">
                  <a:extLst>
                    <a:ext uri="{FF2B5EF4-FFF2-40B4-BE49-F238E27FC236}">
                      <a16:creationId xmlns:a16="http://schemas.microsoft.com/office/drawing/2014/main" id="{BF378654-8CC4-4E2D-95B3-15CE91EC3559}"/>
                    </a:ext>
                  </a:extLst>
                </p:cNvPr>
                <p:cNvGrpSpPr>
                  <a:grpSpLocks/>
                </p:cNvGrpSpPr>
                <p:nvPr/>
              </p:nvGrpSpPr>
              <p:grpSpPr bwMode="auto">
                <a:xfrm>
                  <a:off x="3229370" y="2410955"/>
                  <a:ext cx="3027217" cy="2906317"/>
                  <a:chOff x="3094480" y="1315320"/>
                  <a:chExt cx="3333791" cy="3200648"/>
                </a:xfrm>
              </p:grpSpPr>
              <p:sp>
                <p:nvSpPr>
                  <p:cNvPr id="42" name="椭圆 5">
                    <a:extLst>
                      <a:ext uri="{FF2B5EF4-FFF2-40B4-BE49-F238E27FC236}">
                        <a16:creationId xmlns:a16="http://schemas.microsoft.com/office/drawing/2014/main" id="{A78FDF9E-6829-40B2-8423-AB180529AD20}"/>
                      </a:ext>
                    </a:extLst>
                  </p:cNvPr>
                  <p:cNvSpPr/>
                  <p:nvPr/>
                </p:nvSpPr>
                <p:spPr>
                  <a:xfrm rot="7201070" flipH="1">
                    <a:off x="4660639" y="2744091"/>
                    <a:ext cx="1857141" cy="1678124"/>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rgbClr val="313C4B"/>
                  </a:solidFill>
                  <a:ln w="25400" cap="flat" cmpd="sng" algn="ctr">
                    <a:noFill/>
                    <a:prstDash val="solid"/>
                  </a:ln>
                  <a:effectLst>
                    <a:outerShdw blurRad="50800" dist="38100" dir="10800000" algn="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B050"/>
                      </a:solidFill>
                      <a:effectLst/>
                      <a:uLnTx/>
                      <a:uFillTx/>
                      <a:latin typeface="宋体"/>
                      <a:ea typeface="宋体"/>
                      <a:cs typeface="+mn-cs"/>
                    </a:endParaRPr>
                  </a:p>
                </p:txBody>
              </p:sp>
              <p:grpSp>
                <p:nvGrpSpPr>
                  <p:cNvPr id="43" name="组合 42">
                    <a:extLst>
                      <a:ext uri="{FF2B5EF4-FFF2-40B4-BE49-F238E27FC236}">
                        <a16:creationId xmlns:a16="http://schemas.microsoft.com/office/drawing/2014/main" id="{9C399895-32B4-44D3-8C3F-26C195F681B6}"/>
                      </a:ext>
                    </a:extLst>
                  </p:cNvPr>
                  <p:cNvGrpSpPr>
                    <a:grpSpLocks/>
                  </p:cNvGrpSpPr>
                  <p:nvPr/>
                </p:nvGrpSpPr>
                <p:grpSpPr bwMode="auto">
                  <a:xfrm>
                    <a:off x="3094480" y="1315320"/>
                    <a:ext cx="2594518" cy="3200648"/>
                    <a:chOff x="2612254" y="1916831"/>
                    <a:chExt cx="3062548" cy="3778020"/>
                  </a:xfrm>
                </p:grpSpPr>
                <p:sp>
                  <p:nvSpPr>
                    <p:cNvPr id="44" name="椭圆 5">
                      <a:extLst>
                        <a:ext uri="{FF2B5EF4-FFF2-40B4-BE49-F238E27FC236}">
                          <a16:creationId xmlns:a16="http://schemas.microsoft.com/office/drawing/2014/main" id="{8E41B1C4-8DE2-454F-BCA1-8B677F3341E4}"/>
                        </a:ext>
                      </a:extLst>
                    </p:cNvPr>
                    <p:cNvSpPr/>
                    <p:nvPr/>
                  </p:nvSpPr>
                  <p:spPr>
                    <a:xfrm>
                      <a:off x="3482186" y="1916831"/>
                      <a:ext cx="2192906" cy="1979201"/>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rgbClr val="4BACC6"/>
                    </a:solidFill>
                    <a:ln w="25400" cap="flat" cmpd="sng" algn="ctr">
                      <a:solidFill>
                        <a:srgbClr val="4BACC6"/>
                      </a:solid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B050"/>
                        </a:solidFill>
                        <a:effectLst/>
                        <a:uLnTx/>
                        <a:uFillTx/>
                        <a:latin typeface="宋体"/>
                        <a:ea typeface="宋体"/>
                        <a:cs typeface="+mn-cs"/>
                      </a:endParaRPr>
                    </a:p>
                  </p:txBody>
                </p:sp>
                <p:sp>
                  <p:nvSpPr>
                    <p:cNvPr id="46" name="椭圆 5">
                      <a:extLst>
                        <a:ext uri="{FF2B5EF4-FFF2-40B4-BE49-F238E27FC236}">
                          <a16:creationId xmlns:a16="http://schemas.microsoft.com/office/drawing/2014/main" id="{9ADBDC24-D9FC-40D5-BB27-488F700445C2}"/>
                        </a:ext>
                      </a:extLst>
                    </p:cNvPr>
                    <p:cNvSpPr/>
                    <p:nvPr/>
                  </p:nvSpPr>
                  <p:spPr>
                    <a:xfrm rot="14398930">
                      <a:off x="3527974" y="3306686"/>
                      <a:ext cx="568706" cy="665101"/>
                    </a:xfrm>
                    <a:custGeom>
                      <a:avLst/>
                      <a:gdLst/>
                      <a:ahLst/>
                      <a:cxnLst/>
                      <a:rect l="l" t="t" r="r" b="b"/>
                      <a:pathLst>
                        <a:path w="657873" h="768688">
                          <a:moveTo>
                            <a:pt x="616217" y="329503"/>
                          </a:moveTo>
                          <a:cubicBezTo>
                            <a:pt x="525657" y="503705"/>
                            <a:pt x="395646" y="654067"/>
                            <a:pt x="237844" y="768688"/>
                          </a:cubicBezTo>
                          <a:lnTo>
                            <a:pt x="0" y="358613"/>
                          </a:lnTo>
                          <a:cubicBezTo>
                            <a:pt x="114455" y="266385"/>
                            <a:pt x="201597" y="142425"/>
                            <a:pt x="248795" y="0"/>
                          </a:cubicBezTo>
                          <a:lnTo>
                            <a:pt x="657873" y="236351"/>
                          </a:lnTo>
                          <a:cubicBezTo>
                            <a:pt x="646352" y="268555"/>
                            <a:pt x="631874" y="299385"/>
                            <a:pt x="616217" y="329503"/>
                          </a:cubicBezTo>
                          <a:close/>
                        </a:path>
                      </a:pathLst>
                    </a:custGeom>
                    <a:solidFill>
                      <a:srgbClr val="0070C0"/>
                    </a:solidFill>
                    <a:ln w="25400" cap="flat" cmpd="sng" algn="ctr">
                      <a:noFill/>
                      <a:prstDash val="solid"/>
                    </a:ln>
                    <a:effectLst>
                      <a:outerShdw blurRad="25400" dist="25400" dir="19800000" sx="98000" sy="98000"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B050"/>
                        </a:solidFill>
                        <a:effectLst/>
                        <a:uLnTx/>
                        <a:uFillTx/>
                        <a:latin typeface="宋体"/>
                        <a:ea typeface="宋体"/>
                        <a:cs typeface="+mn-cs"/>
                      </a:endParaRPr>
                    </a:p>
                  </p:txBody>
                </p:sp>
                <p:sp>
                  <p:nvSpPr>
                    <p:cNvPr id="49" name="椭圆 5">
                      <a:extLst>
                        <a:ext uri="{FF2B5EF4-FFF2-40B4-BE49-F238E27FC236}">
                          <a16:creationId xmlns:a16="http://schemas.microsoft.com/office/drawing/2014/main" id="{0D505B37-51CB-4CC1-82B6-B7708C0C1AD9}"/>
                        </a:ext>
                      </a:extLst>
                    </p:cNvPr>
                    <p:cNvSpPr/>
                    <p:nvPr/>
                  </p:nvSpPr>
                  <p:spPr>
                    <a:xfrm rot="14398930">
                      <a:off x="2506599" y="3608352"/>
                      <a:ext cx="2192154" cy="1980845"/>
                    </a:xfrm>
                    <a:custGeom>
                      <a:avLst/>
                      <a:gdLst/>
                      <a:ahLst/>
                      <a:cxnLst/>
                      <a:rect l="l" t="t" r="r" b="b"/>
                      <a:pathLst>
                        <a:path w="2532508" h="2287660">
                          <a:moveTo>
                            <a:pt x="1266254" y="0"/>
                          </a:moveTo>
                          <a:cubicBezTo>
                            <a:pt x="1965587" y="0"/>
                            <a:pt x="2532508" y="566921"/>
                            <a:pt x="2532508" y="1266254"/>
                          </a:cubicBezTo>
                          <a:cubicBezTo>
                            <a:pt x="2532508" y="1686211"/>
                            <a:pt x="2328070" y="2058418"/>
                            <a:pt x="2012465" y="2287660"/>
                          </a:cubicBezTo>
                          <a:lnTo>
                            <a:pt x="1774621" y="1877585"/>
                          </a:lnTo>
                          <a:cubicBezTo>
                            <a:pt x="1952954" y="1733884"/>
                            <a:pt x="2064978" y="1513151"/>
                            <a:pt x="2064978" y="1266254"/>
                          </a:cubicBezTo>
                          <a:cubicBezTo>
                            <a:pt x="2064978" y="825131"/>
                            <a:pt x="1707377" y="467530"/>
                            <a:pt x="1266254" y="467530"/>
                          </a:cubicBezTo>
                          <a:cubicBezTo>
                            <a:pt x="825131" y="467530"/>
                            <a:pt x="467530" y="825131"/>
                            <a:pt x="467530" y="1266254"/>
                          </a:cubicBezTo>
                          <a:cubicBezTo>
                            <a:pt x="467530" y="1513151"/>
                            <a:pt x="579554" y="1733884"/>
                            <a:pt x="757887" y="1877585"/>
                          </a:cubicBezTo>
                          <a:lnTo>
                            <a:pt x="520044" y="2287660"/>
                          </a:lnTo>
                          <a:cubicBezTo>
                            <a:pt x="204439" y="2058418"/>
                            <a:pt x="0" y="1686211"/>
                            <a:pt x="0" y="1266254"/>
                          </a:cubicBezTo>
                          <a:cubicBezTo>
                            <a:pt x="0" y="566921"/>
                            <a:pt x="566921" y="0"/>
                            <a:pt x="1266254" y="0"/>
                          </a:cubicBezTo>
                          <a:close/>
                        </a:path>
                      </a:pathLst>
                    </a:custGeom>
                    <a:solidFill>
                      <a:srgbClr val="FD5A27"/>
                    </a:solidFill>
                    <a:ln w="25400" cap="flat" cmpd="sng" algn="ctr">
                      <a:noFill/>
                      <a:prstDash val="solid"/>
                    </a:ln>
                    <a:effectLst>
                      <a:outerShdw blurRad="50800" dist="38100" dir="13500000" algn="b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B050"/>
                        </a:solidFill>
                        <a:effectLst/>
                        <a:uLnTx/>
                        <a:uFillTx/>
                        <a:latin typeface="宋体"/>
                        <a:ea typeface="宋体"/>
                        <a:cs typeface="+mn-cs"/>
                      </a:endParaRPr>
                    </a:p>
                  </p:txBody>
                </p:sp>
                <p:sp>
                  <p:nvSpPr>
                    <p:cNvPr id="51" name="椭圆 5">
                      <a:extLst>
                        <a:ext uri="{FF2B5EF4-FFF2-40B4-BE49-F238E27FC236}">
                          <a16:creationId xmlns:a16="http://schemas.microsoft.com/office/drawing/2014/main" id="{E61102FC-D90E-41E7-97E0-547A9CA45CEF}"/>
                        </a:ext>
                      </a:extLst>
                    </p:cNvPr>
                    <p:cNvSpPr/>
                    <p:nvPr/>
                  </p:nvSpPr>
                  <p:spPr>
                    <a:xfrm rot="7195113">
                      <a:off x="4337663" y="4554335"/>
                      <a:ext cx="568706" cy="665101"/>
                    </a:xfrm>
                    <a:custGeom>
                      <a:avLst/>
                      <a:gdLst/>
                      <a:ahLst/>
                      <a:cxnLst/>
                      <a:rect l="l" t="t" r="r" b="b"/>
                      <a:pathLst>
                        <a:path w="657873" h="768688">
                          <a:moveTo>
                            <a:pt x="616217" y="329503"/>
                          </a:moveTo>
                          <a:cubicBezTo>
                            <a:pt x="525657" y="503705"/>
                            <a:pt x="395646" y="654067"/>
                            <a:pt x="237844" y="768688"/>
                          </a:cubicBezTo>
                          <a:lnTo>
                            <a:pt x="0" y="358613"/>
                          </a:lnTo>
                          <a:cubicBezTo>
                            <a:pt x="114455" y="266385"/>
                            <a:pt x="201597" y="142425"/>
                            <a:pt x="248795" y="0"/>
                          </a:cubicBezTo>
                          <a:lnTo>
                            <a:pt x="657873" y="236351"/>
                          </a:lnTo>
                          <a:cubicBezTo>
                            <a:pt x="646352" y="268555"/>
                            <a:pt x="631874" y="299385"/>
                            <a:pt x="616217" y="329503"/>
                          </a:cubicBezTo>
                          <a:close/>
                        </a:path>
                      </a:pathLst>
                    </a:custGeom>
                    <a:solidFill>
                      <a:srgbClr val="313C4B"/>
                    </a:solidFill>
                    <a:ln w="25400" cap="flat" cmpd="sng" algn="ctr">
                      <a:noFill/>
                      <a:prstDash val="solid"/>
                    </a:ln>
                    <a:effectLst>
                      <a:outerShdw blurRad="25400" dist="25400" dir="13500000" sx="98000" sy="98000" algn="b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B050"/>
                        </a:solidFill>
                        <a:effectLst/>
                        <a:uLnTx/>
                        <a:uFillTx/>
                        <a:latin typeface="宋体"/>
                        <a:ea typeface="宋体"/>
                        <a:cs typeface="+mn-cs"/>
                      </a:endParaRPr>
                    </a:p>
                  </p:txBody>
                </p:sp>
              </p:grpSp>
            </p:grpSp>
            <p:sp>
              <p:nvSpPr>
                <p:cNvPr id="41" name="等腰三角形 36">
                  <a:extLst>
                    <a:ext uri="{FF2B5EF4-FFF2-40B4-BE49-F238E27FC236}">
                      <a16:creationId xmlns:a16="http://schemas.microsoft.com/office/drawing/2014/main" id="{BF9ECCB8-82BE-4303-BB79-E50981FA435B}"/>
                    </a:ext>
                  </a:extLst>
                </p:cNvPr>
                <p:cNvSpPr>
                  <a:spLocks noChangeArrowheads="1"/>
                </p:cNvSpPr>
                <p:nvPr/>
              </p:nvSpPr>
              <p:spPr bwMode="auto">
                <a:xfrm>
                  <a:off x="4256049" y="3666616"/>
                  <a:ext cx="984736" cy="850982"/>
                </a:xfrm>
                <a:custGeom>
                  <a:avLst/>
                  <a:gdLst>
                    <a:gd name="T0" fmla="*/ 104716 w 1095615"/>
                    <a:gd name="T1" fmla="*/ 0 h 961048"/>
                    <a:gd name="T2" fmla="*/ 320980 w 1095615"/>
                    <a:gd name="T3" fmla="*/ 71088 h 961048"/>
                    <a:gd name="T4" fmla="*/ 536670 w 1095615"/>
                    <a:gd name="T5" fmla="*/ 441 h 961048"/>
                    <a:gd name="T6" fmla="*/ 642639 w 1095615"/>
                    <a:gd name="T7" fmla="*/ 169998 h 961048"/>
                    <a:gd name="T8" fmla="*/ 418408 w 1095615"/>
                    <a:gd name="T9" fmla="*/ 472659 h 961048"/>
                    <a:gd name="T10" fmla="*/ 423893 w 1095615"/>
                    <a:gd name="T11" fmla="*/ 523144 h 961048"/>
                    <a:gd name="T12" fmla="*/ 217903 w 1095615"/>
                    <a:gd name="T13" fmla="*/ 523144 h 961048"/>
                    <a:gd name="T14" fmla="*/ 223670 w 1095615"/>
                    <a:gd name="T15" fmla="*/ 470052 h 961048"/>
                    <a:gd name="T16" fmla="*/ 0 w 1095615"/>
                    <a:gd name="T17" fmla="*/ 167552 h 961048"/>
                    <a:gd name="T18" fmla="*/ 104716 w 1095615"/>
                    <a:gd name="T19" fmla="*/ 0 h 9610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5615"/>
                    <a:gd name="T31" fmla="*/ 0 h 961048"/>
                    <a:gd name="T32" fmla="*/ 1095615 w 1095615"/>
                    <a:gd name="T33" fmla="*/ 961048 h 9610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5615" h="961048">
                      <a:moveTo>
                        <a:pt x="178526" y="0"/>
                      </a:moveTo>
                      <a:cubicBezTo>
                        <a:pt x="278720" y="82542"/>
                        <a:pt x="407363" y="130592"/>
                        <a:pt x="547229" y="130592"/>
                      </a:cubicBezTo>
                      <a:cubicBezTo>
                        <a:pt x="686636" y="130592"/>
                        <a:pt x="814895" y="82857"/>
                        <a:pt x="914952" y="810"/>
                      </a:cubicBezTo>
                      <a:lnTo>
                        <a:pt x="1095615" y="312297"/>
                      </a:lnTo>
                      <a:cubicBezTo>
                        <a:pt x="871706" y="397439"/>
                        <a:pt x="713331" y="614376"/>
                        <a:pt x="713331" y="868304"/>
                      </a:cubicBezTo>
                      <a:cubicBezTo>
                        <a:pt x="713331" y="899966"/>
                        <a:pt x="715794" y="931053"/>
                        <a:pt x="722681" y="961048"/>
                      </a:cubicBezTo>
                      <a:lnTo>
                        <a:pt x="371495" y="961048"/>
                      </a:lnTo>
                      <a:lnTo>
                        <a:pt x="381327" y="863513"/>
                      </a:lnTo>
                      <a:cubicBezTo>
                        <a:pt x="381327" y="609939"/>
                        <a:pt x="223393" y="393252"/>
                        <a:pt x="0" y="307803"/>
                      </a:cubicBezTo>
                      <a:lnTo>
                        <a:pt x="178526" y="0"/>
                      </a:lnTo>
                      <a:close/>
                    </a:path>
                  </a:pathLst>
                </a:custGeom>
                <a:solidFill>
                  <a:srgbClr val="FFFFFF">
                    <a:alpha val="76077"/>
                  </a:srgbClr>
                </a:solidFill>
                <a:ln w="15875" algn="ctr">
                  <a:solidFill>
                    <a:srgbClr val="FFFFFF"/>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grpSp>
          <p:sp>
            <p:nvSpPr>
              <p:cNvPr id="34" name="矩形 33">
                <a:extLst>
                  <a:ext uri="{FF2B5EF4-FFF2-40B4-BE49-F238E27FC236}">
                    <a16:creationId xmlns:a16="http://schemas.microsoft.com/office/drawing/2014/main" id="{E566A964-D445-4347-8930-C26222E712D0}"/>
                  </a:ext>
                </a:extLst>
              </p:cNvPr>
              <p:cNvSpPr/>
              <p:nvPr/>
            </p:nvSpPr>
            <p:spPr>
              <a:xfrm>
                <a:off x="7601305" y="5071157"/>
                <a:ext cx="756616" cy="383303"/>
              </a:xfrm>
              <a:prstGeom prst="rect">
                <a:avLst/>
              </a:prstGeom>
            </p:spPr>
            <p:txBody>
              <a:bodyPr>
                <a:spAutoFit/>
              </a:bodyPr>
              <a:lstStyle/>
              <a:p>
                <a:pPr algn="ctr" defTabSz="533400">
                  <a:lnSpc>
                    <a:spcPct val="90000"/>
                  </a:lnSpc>
                  <a:defRPr/>
                </a:pPr>
                <a:r>
                  <a:rPr lang="zh-CN" altLang="en-US" b="1" kern="0" dirty="0" smtClean="0">
                    <a:solidFill>
                      <a:srgbClr val="1F4E79"/>
                    </a:solidFill>
                    <a:latin typeface="华文宋体" panose="02010600040101010101" pitchFamily="2" charset="-122"/>
                    <a:ea typeface="华文宋体" panose="02010600040101010101" pitchFamily="2" charset="-122"/>
                  </a:rPr>
                  <a:t>遥感影</a:t>
                </a:r>
                <a:endParaRPr lang="en-US" altLang="zh-CN" b="1" kern="0" dirty="0" smtClean="0">
                  <a:solidFill>
                    <a:srgbClr val="1F4E79"/>
                  </a:solidFill>
                  <a:latin typeface="华文宋体" panose="02010600040101010101" pitchFamily="2" charset="-122"/>
                  <a:ea typeface="华文宋体" panose="02010600040101010101" pitchFamily="2" charset="-122"/>
                </a:endParaRPr>
              </a:p>
              <a:p>
                <a:pPr algn="ctr" defTabSz="533400">
                  <a:lnSpc>
                    <a:spcPct val="90000"/>
                  </a:lnSpc>
                  <a:defRPr/>
                </a:pPr>
                <a:r>
                  <a:rPr lang="zh-CN" altLang="en-US" b="1" kern="0" dirty="0" smtClean="0">
                    <a:solidFill>
                      <a:srgbClr val="1F4E79"/>
                    </a:solidFill>
                    <a:latin typeface="华文宋体" panose="02010600040101010101" pitchFamily="2" charset="-122"/>
                    <a:ea typeface="华文宋体" panose="02010600040101010101" pitchFamily="2" charset="-122"/>
                  </a:rPr>
                  <a:t>像处理</a:t>
                </a:r>
                <a:endParaRPr lang="en-US" altLang="zh-CN" b="1" kern="0" dirty="0">
                  <a:solidFill>
                    <a:srgbClr val="1F4E79"/>
                  </a:solidFill>
                  <a:latin typeface="华文宋体" panose="02010600040101010101" pitchFamily="2" charset="-122"/>
                  <a:ea typeface="华文宋体" panose="02010600040101010101" pitchFamily="2" charset="-122"/>
                </a:endParaRPr>
              </a:p>
            </p:txBody>
          </p:sp>
          <p:sp>
            <p:nvSpPr>
              <p:cNvPr id="35" name="矩形 34">
                <a:extLst>
                  <a:ext uri="{FF2B5EF4-FFF2-40B4-BE49-F238E27FC236}">
                    <a16:creationId xmlns:a16="http://schemas.microsoft.com/office/drawing/2014/main" id="{06528A24-F244-4AB5-95DC-9BF9CA7BFE28}"/>
                  </a:ext>
                </a:extLst>
              </p:cNvPr>
              <p:cNvSpPr/>
              <p:nvPr/>
            </p:nvSpPr>
            <p:spPr>
              <a:xfrm>
                <a:off x="7985402" y="5886141"/>
                <a:ext cx="862436" cy="338701"/>
              </a:xfrm>
              <a:prstGeom prst="rect">
                <a:avLst/>
              </a:prstGeom>
            </p:spPr>
            <p:txBody>
              <a:bodyPr>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srgbClr val="1F4E79"/>
                  </a:solidFill>
                  <a:effectLst/>
                  <a:uLnTx/>
                  <a:uFillTx/>
                  <a:latin typeface="方正姚体" pitchFamily="2" charset="-122"/>
                  <a:ea typeface="方正姚体" pitchFamily="2" charset="-122"/>
                  <a:cs typeface="+mn-cs"/>
                </a:endParaRPr>
              </a:p>
            </p:txBody>
          </p:sp>
          <p:sp>
            <p:nvSpPr>
              <p:cNvPr id="36" name="矩形 35">
                <a:extLst>
                  <a:ext uri="{FF2B5EF4-FFF2-40B4-BE49-F238E27FC236}">
                    <a16:creationId xmlns:a16="http://schemas.microsoft.com/office/drawing/2014/main" id="{C2CAFEC0-92B4-4DB2-9B4A-CAF7138FBF9D}"/>
                  </a:ext>
                </a:extLst>
              </p:cNvPr>
              <p:cNvSpPr/>
              <p:nvPr/>
            </p:nvSpPr>
            <p:spPr>
              <a:xfrm>
                <a:off x="7008104" y="5896542"/>
                <a:ext cx="857145" cy="370577"/>
              </a:xfrm>
              <a:prstGeom prst="rect">
                <a:avLst/>
              </a:prstGeom>
            </p:spPr>
            <p:txBody>
              <a:bodyPr>
                <a:spAutoFit/>
              </a:bodyPr>
              <a:lstStyle/>
              <a:p>
                <a:pPr lvl="0" algn="ctr" defTabSz="533400" fontAlgn="base">
                  <a:lnSpc>
                    <a:spcPct val="90000"/>
                  </a:lnSpc>
                  <a:spcBef>
                    <a:spcPct val="0"/>
                  </a:spcBef>
                  <a:spcAft>
                    <a:spcPct val="0"/>
                  </a:spcAft>
                  <a:defRPr/>
                </a:pPr>
                <a:r>
                  <a:rPr lang="zh-CN" altLang="en-US" b="1" kern="0" dirty="0" smtClean="0">
                    <a:solidFill>
                      <a:srgbClr val="1F4E79"/>
                    </a:solidFill>
                    <a:latin typeface="华文宋体" panose="02010600040101010101" pitchFamily="2" charset="-122"/>
                    <a:ea typeface="华文宋体" panose="02010600040101010101" pitchFamily="2" charset="-122"/>
                  </a:rPr>
                  <a:t>医学图</a:t>
                </a:r>
                <a:endParaRPr lang="en-US" altLang="zh-CN" b="1" kern="0" dirty="0" smtClean="0">
                  <a:solidFill>
                    <a:srgbClr val="1F4E79"/>
                  </a:solidFill>
                  <a:latin typeface="华文宋体" panose="02010600040101010101" pitchFamily="2" charset="-122"/>
                  <a:ea typeface="华文宋体" panose="02010600040101010101" pitchFamily="2" charset="-122"/>
                </a:endParaRPr>
              </a:p>
              <a:p>
                <a:pPr lvl="0" algn="ctr" defTabSz="533400" fontAlgn="base">
                  <a:lnSpc>
                    <a:spcPct val="90000"/>
                  </a:lnSpc>
                  <a:spcBef>
                    <a:spcPct val="0"/>
                  </a:spcBef>
                  <a:spcAft>
                    <a:spcPct val="0"/>
                  </a:spcAft>
                  <a:defRPr/>
                </a:pPr>
                <a:r>
                  <a:rPr lang="zh-CN" altLang="en-US" b="1" kern="0" dirty="0" smtClean="0">
                    <a:solidFill>
                      <a:srgbClr val="1F4E79"/>
                    </a:solidFill>
                    <a:latin typeface="华文宋体" panose="02010600040101010101" pitchFamily="2" charset="-122"/>
                    <a:ea typeface="华文宋体" panose="02010600040101010101" pitchFamily="2" charset="-122"/>
                  </a:rPr>
                  <a:t>像处理</a:t>
                </a:r>
                <a:endParaRPr lang="en-US" altLang="zh-CN" b="1" kern="0" dirty="0" smtClean="0">
                  <a:solidFill>
                    <a:srgbClr val="1F4E79"/>
                  </a:solidFill>
                  <a:latin typeface="华文宋体" panose="02010600040101010101" pitchFamily="2" charset="-122"/>
                  <a:ea typeface="华文宋体" panose="02010600040101010101" pitchFamily="2" charset="-122"/>
                </a:endParaRPr>
              </a:p>
            </p:txBody>
          </p:sp>
          <p:sp>
            <p:nvSpPr>
              <p:cNvPr id="37" name="矩形 36">
                <a:extLst>
                  <a:ext uri="{FF2B5EF4-FFF2-40B4-BE49-F238E27FC236}">
                    <a16:creationId xmlns:a16="http://schemas.microsoft.com/office/drawing/2014/main" id="{5769AAE4-A345-4386-8D40-549511EFA21F}"/>
                  </a:ext>
                </a:extLst>
              </p:cNvPr>
              <p:cNvSpPr/>
              <p:nvPr/>
            </p:nvSpPr>
            <p:spPr>
              <a:xfrm>
                <a:off x="7549882" y="5598986"/>
                <a:ext cx="897998" cy="403960"/>
              </a:xfrm>
              <a:prstGeom prst="rect">
                <a:avLst/>
              </a:prstGeom>
            </p:spPr>
            <p:txBody>
              <a:bodyPr wrap="square">
                <a:sp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D5A27"/>
                    </a:solidFill>
                    <a:effectLst/>
                    <a:uLnTx/>
                    <a:uFillTx/>
                    <a:latin typeface="华文中宋" panose="02010600040101010101" pitchFamily="2" charset="-122"/>
                    <a:ea typeface="华文中宋" panose="02010600040101010101" pitchFamily="2" charset="-122"/>
                  </a:rPr>
                  <a:t>图像处理与模式识别</a:t>
                </a:r>
                <a:endParaRPr kumimoji="0" lang="en-US" altLang="zh-CN" sz="1800" b="1" i="0" u="none" strike="noStrike" kern="0" cap="none" spc="0" normalizeH="0" baseline="0" noProof="0" dirty="0">
                  <a:ln>
                    <a:noFill/>
                  </a:ln>
                  <a:solidFill>
                    <a:srgbClr val="FD5A27"/>
                  </a:solidFill>
                  <a:effectLst/>
                  <a:uLnTx/>
                  <a:uFillTx/>
                  <a:latin typeface="华文中宋" panose="02010600040101010101" pitchFamily="2" charset="-122"/>
                  <a:ea typeface="华文中宋" panose="02010600040101010101" pitchFamily="2" charset="-122"/>
                </a:endParaRPr>
              </a:p>
            </p:txBody>
          </p:sp>
        </p:grpSp>
        <p:sp>
          <p:nvSpPr>
            <p:cNvPr id="32" name="矩形 35">
              <a:extLst>
                <a:ext uri="{FF2B5EF4-FFF2-40B4-BE49-F238E27FC236}">
                  <a16:creationId xmlns:a16="http://schemas.microsoft.com/office/drawing/2014/main" id="{3C6A92BC-350A-47DD-A048-B4AA836E8A92}"/>
                </a:ext>
              </a:extLst>
            </p:cNvPr>
            <p:cNvSpPr>
              <a:spLocks noChangeArrowheads="1"/>
            </p:cNvSpPr>
            <p:nvPr/>
          </p:nvSpPr>
          <p:spPr bwMode="auto">
            <a:xfrm>
              <a:off x="2574817" y="2603693"/>
              <a:ext cx="683667" cy="40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R="0" lvl="0" indent="0" algn="ctr" defTabSz="533400" fontAlgn="base">
                <a:lnSpc>
                  <a:spcPct val="90000"/>
                </a:lnSpc>
                <a:spcBef>
                  <a:spcPct val="0"/>
                </a:spcBef>
                <a:spcAft>
                  <a:spcPct val="0"/>
                </a:spcAft>
                <a:buClrTx/>
                <a:buSzTx/>
                <a:buFontTx/>
                <a:buNone/>
                <a:tabLst/>
                <a:defRPr/>
              </a:pPr>
              <a:r>
                <a:rPr lang="zh-CN" altLang="en-US" sz="1800" b="1" kern="0" dirty="0" smtClean="0">
                  <a:solidFill>
                    <a:srgbClr val="1F4E79"/>
                  </a:solidFill>
                  <a:latin typeface="华文宋体" panose="02010600040101010101" pitchFamily="2" charset="-122"/>
                  <a:ea typeface="华文宋体" panose="02010600040101010101" pitchFamily="2" charset="-122"/>
                </a:rPr>
                <a:t>视频目</a:t>
              </a:r>
              <a:endParaRPr lang="en-US" altLang="zh-CN" sz="1800" b="1" kern="0" dirty="0" smtClean="0">
                <a:solidFill>
                  <a:srgbClr val="1F4E79"/>
                </a:solidFill>
                <a:latin typeface="华文宋体" panose="02010600040101010101" pitchFamily="2" charset="-122"/>
                <a:ea typeface="华文宋体" panose="02010600040101010101" pitchFamily="2" charset="-122"/>
              </a:endParaRPr>
            </a:p>
            <a:p>
              <a:pPr marR="0" lvl="0" indent="0" algn="ctr" defTabSz="533400" fontAlgn="base">
                <a:lnSpc>
                  <a:spcPct val="90000"/>
                </a:lnSpc>
                <a:spcBef>
                  <a:spcPct val="0"/>
                </a:spcBef>
                <a:spcAft>
                  <a:spcPct val="0"/>
                </a:spcAft>
                <a:buClrTx/>
                <a:buSzTx/>
                <a:buFontTx/>
                <a:buNone/>
                <a:tabLst/>
                <a:defRPr/>
              </a:pPr>
              <a:r>
                <a:rPr lang="zh-CN" altLang="en-US" sz="1800" b="1" kern="0" dirty="0" smtClean="0">
                  <a:solidFill>
                    <a:srgbClr val="1F4E79"/>
                  </a:solidFill>
                  <a:latin typeface="华文宋体" panose="02010600040101010101" pitchFamily="2" charset="-122"/>
                  <a:ea typeface="华文宋体" panose="02010600040101010101" pitchFamily="2" charset="-122"/>
                </a:rPr>
                <a:t>标追踪</a:t>
              </a:r>
              <a:endParaRPr lang="en-US" altLang="zh-CN" sz="1800" b="1" kern="0" dirty="0">
                <a:solidFill>
                  <a:srgbClr val="1F4E79"/>
                </a:solidFill>
                <a:latin typeface="华文宋体" panose="02010600040101010101" pitchFamily="2" charset="-122"/>
                <a:ea typeface="华文宋体" panose="02010600040101010101" pitchFamily="2" charset="-122"/>
              </a:endParaRPr>
            </a:p>
          </p:txBody>
        </p:sp>
      </p:grpSp>
      <p:sp>
        <p:nvSpPr>
          <p:cNvPr id="53" name="文本框 4"/>
          <p:cNvSpPr txBox="1">
            <a:spLocks noChangeArrowheads="1"/>
          </p:cNvSpPr>
          <p:nvPr/>
        </p:nvSpPr>
        <p:spPr bwMode="auto">
          <a:xfrm>
            <a:off x="517424" y="3934879"/>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600" dirty="0">
                <a:latin typeface="楷体" panose="02010609060101010101" pitchFamily="49" charset="-122"/>
                <a:ea typeface="楷体" panose="02010609060101010101" pitchFamily="49" charset="-122"/>
              </a:rPr>
              <a:t>高光谱遥感</a:t>
            </a:r>
            <a:r>
              <a:rPr lang="zh-CN" altLang="en-US" sz="1600" dirty="0" smtClean="0">
                <a:latin typeface="楷体" panose="02010609060101010101" pitchFamily="49" charset="-122"/>
                <a:ea typeface="楷体" panose="02010609060101010101" pitchFamily="49" charset="-122"/>
              </a:rPr>
              <a:t>影像处理分析</a:t>
            </a:r>
            <a:endParaRPr lang="zh-CN" altLang="en-US" sz="1600" dirty="0">
              <a:latin typeface="楷体" panose="02010609060101010101" pitchFamily="49" charset="-122"/>
              <a:ea typeface="楷体" panose="02010609060101010101" pitchFamily="49" charset="-122"/>
            </a:endParaRPr>
          </a:p>
        </p:txBody>
      </p:sp>
      <p:sp>
        <p:nvSpPr>
          <p:cNvPr id="54" name="文本框 7"/>
          <p:cNvSpPr txBox="1">
            <a:spLocks noChangeArrowheads="1"/>
          </p:cNvSpPr>
          <p:nvPr/>
        </p:nvSpPr>
        <p:spPr bwMode="auto">
          <a:xfrm>
            <a:off x="6053228" y="3866415"/>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smtClean="0">
                <a:latin typeface="楷体" panose="02010609060101010101" pitchFamily="49" charset="-122"/>
                <a:ea typeface="楷体" panose="02010609060101010101" pitchFamily="49" charset="-122"/>
              </a:rPr>
              <a:t>高分辨率</a:t>
            </a:r>
            <a:r>
              <a:rPr lang="zh-CN" altLang="en-US" sz="1600" dirty="0">
                <a:latin typeface="楷体" panose="02010609060101010101" pitchFamily="49" charset="-122"/>
                <a:ea typeface="楷体" panose="02010609060101010101" pitchFamily="49" charset="-122"/>
              </a:rPr>
              <a:t>遥感</a:t>
            </a:r>
            <a:r>
              <a:rPr lang="zh-CN" altLang="en-US" sz="1600" dirty="0" smtClean="0">
                <a:latin typeface="楷体" panose="02010609060101010101" pitchFamily="49" charset="-122"/>
                <a:ea typeface="楷体" panose="02010609060101010101" pitchFamily="49" charset="-122"/>
              </a:rPr>
              <a:t>影像处理分析</a:t>
            </a:r>
            <a:endParaRPr lang="zh-CN" altLang="en-US" sz="1600" dirty="0">
              <a:latin typeface="楷体" panose="02010609060101010101" pitchFamily="49" charset="-122"/>
              <a:ea typeface="楷体" panose="02010609060101010101" pitchFamily="49" charset="-122"/>
            </a:endParaRPr>
          </a:p>
        </p:txBody>
      </p:sp>
      <p:sp>
        <p:nvSpPr>
          <p:cNvPr id="55" name="文本框 7"/>
          <p:cNvSpPr txBox="1">
            <a:spLocks noChangeArrowheads="1"/>
          </p:cNvSpPr>
          <p:nvPr/>
        </p:nvSpPr>
        <p:spPr bwMode="auto">
          <a:xfrm>
            <a:off x="6417283" y="6051977"/>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smtClean="0">
                <a:latin typeface="楷体" panose="02010609060101010101" pitchFamily="49" charset="-122"/>
                <a:ea typeface="楷体" panose="02010609060101010101" pitchFamily="49" charset="-122"/>
              </a:rPr>
              <a:t>大数据视频目标识别</a:t>
            </a:r>
            <a:r>
              <a:rPr lang="zh-CN" altLang="en-US" sz="1600" dirty="0">
                <a:latin typeface="楷体" panose="02010609060101010101" pitchFamily="49" charset="-122"/>
                <a:ea typeface="楷体" panose="02010609060101010101" pitchFamily="49" charset="-122"/>
              </a:rPr>
              <a:t>与</a:t>
            </a:r>
            <a:r>
              <a:rPr lang="zh-CN" altLang="en-US" sz="1600" dirty="0" smtClean="0">
                <a:latin typeface="楷体" panose="02010609060101010101" pitchFamily="49" charset="-122"/>
                <a:ea typeface="楷体" panose="02010609060101010101" pitchFamily="49" charset="-122"/>
              </a:rPr>
              <a:t>跟踪</a:t>
            </a:r>
            <a:endParaRPr lang="zh-CN" altLang="en-US" sz="1600" dirty="0">
              <a:latin typeface="楷体" panose="02010609060101010101" pitchFamily="49" charset="-122"/>
              <a:ea typeface="楷体" panose="02010609060101010101" pitchFamily="49" charset="-122"/>
            </a:endParaRPr>
          </a:p>
        </p:txBody>
      </p:sp>
      <p:sp>
        <p:nvSpPr>
          <p:cNvPr id="57" name="矩形 56"/>
          <p:cNvSpPr/>
          <p:nvPr/>
        </p:nvSpPr>
        <p:spPr>
          <a:xfrm>
            <a:off x="1121685" y="6051977"/>
            <a:ext cx="1826141" cy="338554"/>
          </a:xfrm>
          <a:prstGeom prst="rect">
            <a:avLst/>
          </a:prstGeom>
        </p:spPr>
        <p:txBody>
          <a:bodyPr wrap="none">
            <a:spAutoFit/>
          </a:bodyPr>
          <a:lstStyle/>
          <a:p>
            <a:pPr algn="ctr">
              <a:spcBef>
                <a:spcPct val="0"/>
              </a:spcBef>
            </a:pPr>
            <a:r>
              <a:rPr lang="zh-CN" altLang="en-US" sz="1600" dirty="0" smtClean="0">
                <a:latin typeface="楷体" panose="02010609060101010101" pitchFamily="49" charset="-122"/>
                <a:ea typeface="楷体" panose="02010609060101010101" pitchFamily="49" charset="-122"/>
              </a:rPr>
              <a:t>医学影像智能分析</a:t>
            </a:r>
            <a:endParaRPr lang="zh-CN" altLang="en-US" sz="1600" dirty="0">
              <a:latin typeface="楷体" panose="02010609060101010101" pitchFamily="49" charset="-122"/>
              <a:ea typeface="楷体" panose="02010609060101010101" pitchFamily="49" charset="-122"/>
            </a:endParaRPr>
          </a:p>
        </p:txBody>
      </p:sp>
      <p:pic>
        <p:nvPicPr>
          <p:cNvPr id="58" name="Picture 2" descr="https://timgsa.baidu.com/timg?image&amp;quality=80&amp;size=b9999_10000&amp;sec=1563100680961&amp;di=45be27ddc3320331165a74373aad2162&amp;imgtype=0&amp;src=http%3A%2F%2Fimages.shobserver.com%2Fnews%2Fnews%2F2018%2F5%2F9%2F37bb740a-7329-4ab5-b974-27ccff2840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011" y="2432942"/>
            <a:ext cx="2447950" cy="15118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s://timgsa.baidu.com/timg?image&amp;quality=80&amp;size=b9999_10000&amp;sec=1563695457&amp;di=05c417b5c160df90bd741605d09dd004&amp;imgtype=jpg&amp;er=1&amp;src=http%3A%2F%2Fwww.jiaoanw.com%2Fuploads%2Fallimg%2F20170221%2F1487628046291_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4307" y="2367939"/>
            <a:ext cx="2448272" cy="1519398"/>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组合 59"/>
          <p:cNvGrpSpPr/>
          <p:nvPr/>
        </p:nvGrpSpPr>
        <p:grpSpPr>
          <a:xfrm>
            <a:off x="6463596" y="4629168"/>
            <a:ext cx="2473914" cy="1356156"/>
            <a:chOff x="4741048" y="4334290"/>
            <a:chExt cx="3758599" cy="2771084"/>
          </a:xfrm>
        </p:grpSpPr>
        <p:pic>
          <p:nvPicPr>
            <p:cNvPr id="61" name="图片 60"/>
            <p:cNvPicPr>
              <a:picLocks noChangeAspect="1"/>
            </p:cNvPicPr>
            <p:nvPr/>
          </p:nvPicPr>
          <p:blipFill>
            <a:blip r:embed="rId6"/>
            <a:stretch>
              <a:fillRect/>
            </a:stretch>
          </p:blipFill>
          <p:spPr>
            <a:xfrm>
              <a:off x="4741048" y="4334290"/>
              <a:ext cx="1230566" cy="1363358"/>
            </a:xfrm>
            <a:prstGeom prst="rect">
              <a:avLst/>
            </a:prstGeom>
          </p:spPr>
        </p:pic>
        <p:pic>
          <p:nvPicPr>
            <p:cNvPr id="62" name="图片 61"/>
            <p:cNvPicPr>
              <a:picLocks noChangeAspect="1"/>
            </p:cNvPicPr>
            <p:nvPr/>
          </p:nvPicPr>
          <p:blipFill>
            <a:blip r:embed="rId7"/>
            <a:stretch>
              <a:fillRect/>
            </a:stretch>
          </p:blipFill>
          <p:spPr>
            <a:xfrm>
              <a:off x="6001814" y="4334290"/>
              <a:ext cx="1230566" cy="1363358"/>
            </a:xfrm>
            <a:prstGeom prst="rect">
              <a:avLst/>
            </a:prstGeom>
          </p:spPr>
        </p:pic>
        <p:pic>
          <p:nvPicPr>
            <p:cNvPr id="63" name="图片 62"/>
            <p:cNvPicPr>
              <a:picLocks noChangeAspect="1"/>
            </p:cNvPicPr>
            <p:nvPr/>
          </p:nvPicPr>
          <p:blipFill>
            <a:blip r:embed="rId8"/>
            <a:stretch>
              <a:fillRect/>
            </a:stretch>
          </p:blipFill>
          <p:spPr>
            <a:xfrm>
              <a:off x="7269081" y="4347501"/>
              <a:ext cx="1230566" cy="1351865"/>
            </a:xfrm>
            <a:prstGeom prst="rect">
              <a:avLst/>
            </a:prstGeom>
          </p:spPr>
        </p:pic>
        <p:pic>
          <p:nvPicPr>
            <p:cNvPr id="64" name="图片 63"/>
            <p:cNvPicPr>
              <a:picLocks noChangeAspect="1"/>
            </p:cNvPicPr>
            <p:nvPr/>
          </p:nvPicPr>
          <p:blipFill>
            <a:blip r:embed="rId9"/>
            <a:stretch>
              <a:fillRect/>
            </a:stretch>
          </p:blipFill>
          <p:spPr>
            <a:xfrm>
              <a:off x="4741049" y="5733429"/>
              <a:ext cx="1230565" cy="1371945"/>
            </a:xfrm>
            <a:prstGeom prst="rect">
              <a:avLst/>
            </a:prstGeom>
          </p:spPr>
        </p:pic>
        <p:pic>
          <p:nvPicPr>
            <p:cNvPr id="65" name="图片 64"/>
            <p:cNvPicPr>
              <a:picLocks noChangeAspect="1"/>
            </p:cNvPicPr>
            <p:nvPr/>
          </p:nvPicPr>
          <p:blipFill>
            <a:blip r:embed="rId10"/>
            <a:stretch>
              <a:fillRect/>
            </a:stretch>
          </p:blipFill>
          <p:spPr>
            <a:xfrm>
              <a:off x="6001814" y="5733429"/>
              <a:ext cx="1230566" cy="1365882"/>
            </a:xfrm>
            <a:prstGeom prst="rect">
              <a:avLst/>
            </a:prstGeom>
          </p:spPr>
        </p:pic>
        <p:pic>
          <p:nvPicPr>
            <p:cNvPr id="66" name="图片 65"/>
            <p:cNvPicPr>
              <a:picLocks noChangeAspect="1"/>
            </p:cNvPicPr>
            <p:nvPr/>
          </p:nvPicPr>
          <p:blipFill>
            <a:blip r:embed="rId11"/>
            <a:stretch>
              <a:fillRect/>
            </a:stretch>
          </p:blipFill>
          <p:spPr>
            <a:xfrm>
              <a:off x="7262581" y="5733429"/>
              <a:ext cx="1237066" cy="1365882"/>
            </a:xfrm>
            <a:prstGeom prst="rect">
              <a:avLst/>
            </a:prstGeom>
          </p:spPr>
        </p:pic>
      </p:grpSp>
      <p:sp>
        <p:nvSpPr>
          <p:cNvPr id="4" name="下箭头 3"/>
          <p:cNvSpPr/>
          <p:nvPr/>
        </p:nvSpPr>
        <p:spPr>
          <a:xfrm rot="3188951">
            <a:off x="2593359" y="5365244"/>
            <a:ext cx="209950" cy="429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下箭头 70"/>
          <p:cNvSpPr/>
          <p:nvPr/>
        </p:nvSpPr>
        <p:spPr>
          <a:xfrm rot="18582384">
            <a:off x="6096343" y="5439179"/>
            <a:ext cx="209950" cy="429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下箭头 71"/>
          <p:cNvSpPr/>
          <p:nvPr/>
        </p:nvSpPr>
        <p:spPr>
          <a:xfrm rot="5400000">
            <a:off x="3158888" y="3006906"/>
            <a:ext cx="209950" cy="429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下箭头 72"/>
          <p:cNvSpPr/>
          <p:nvPr/>
        </p:nvSpPr>
        <p:spPr>
          <a:xfrm rot="16200000">
            <a:off x="5626867" y="3006314"/>
            <a:ext cx="209950" cy="429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482087"/>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199d436-2fe8-40fa-9723-479fc93bf1d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45,&quot;width&quot;:1123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199d436-2fe8-40fa-9723-479fc93bf1d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199d436-2fe8-40fa-9723-479fc93bf1d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11789</TotalTime>
  <Words>6447</Words>
  <Application>Microsoft Office PowerPoint</Application>
  <PresentationFormat>全屏显示(4:3)</PresentationFormat>
  <Paragraphs>656</Paragraphs>
  <Slides>56</Slides>
  <Notes>9</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56</vt:i4>
      </vt:variant>
    </vt:vector>
  </HeadingPairs>
  <TitlesOfParts>
    <vt:vector size="74" baseType="lpstr">
      <vt:lpstr>等线</vt:lpstr>
      <vt:lpstr>等线 Light</vt:lpstr>
      <vt:lpstr>方正姚体</vt:lpstr>
      <vt:lpstr>黑体</vt:lpstr>
      <vt:lpstr>华文宋体</vt:lpstr>
      <vt:lpstr>华文中宋</vt:lpstr>
      <vt:lpstr>楷体</vt:lpstr>
      <vt:lpstr>隶书</vt:lpstr>
      <vt:lpstr>宋体</vt:lpstr>
      <vt:lpstr>微软雅黑</vt:lpstr>
      <vt:lpstr>微软雅黑</vt:lpstr>
      <vt:lpstr>Arial</vt:lpstr>
      <vt:lpstr>Calibri</vt:lpstr>
      <vt:lpstr>Calibri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Yule Duan</cp:lastModifiedBy>
  <cp:revision>712</cp:revision>
  <dcterms:created xsi:type="dcterms:W3CDTF">2019-09-24T09:01:30Z</dcterms:created>
  <dcterms:modified xsi:type="dcterms:W3CDTF">2020-11-09T02:22:37Z</dcterms:modified>
</cp:coreProperties>
</file>